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60" r:id="rId4"/>
    <p:sldId id="272" r:id="rId5"/>
    <p:sldId id="261" r:id="rId6"/>
    <p:sldId id="262" r:id="rId7"/>
    <p:sldId id="263" r:id="rId8"/>
    <p:sldId id="264" r:id="rId9"/>
    <p:sldId id="265" r:id="rId10"/>
    <p:sldId id="266" r:id="rId11"/>
    <p:sldId id="267" r:id="rId12"/>
    <p:sldId id="268" r:id="rId13"/>
    <p:sldId id="273" r:id="rId14"/>
    <p:sldId id="278" r:id="rId15"/>
    <p:sldId id="274" r:id="rId16"/>
    <p:sldId id="281" r:id="rId17"/>
    <p:sldId id="282" r:id="rId18"/>
    <p:sldId id="275" r:id="rId19"/>
    <p:sldId id="276" r:id="rId20"/>
    <p:sldId id="283" r:id="rId21"/>
    <p:sldId id="277" r:id="rId22"/>
    <p:sldId id="279" r:id="rId23"/>
    <p:sldId id="280" r:id="rId24"/>
    <p:sldId id="284" r:id="rId25"/>
    <p:sldId id="561" r:id="rId26"/>
    <p:sldId id="562" r:id="rId27"/>
    <p:sldId id="559" r:id="rId28"/>
    <p:sldId id="560" r:id="rId29"/>
    <p:sldId id="563" r:id="rId30"/>
    <p:sldId id="269" r:id="rId31"/>
    <p:sldId id="270" r:id="rId32"/>
    <p:sldId id="271" r:id="rId3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a:tcStyle>
        <a:tcBdr/>
        <a:fill>
          <a:solidFill>
            <a:srgbClr val="F3F9FA"/>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a:tcStyle>
        <a:tcBdr/>
        <a:fill>
          <a:solidFill>
            <a:srgbClr val="E7E7ED"/>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68" d="100"/>
          <a:sy n="68" d="100"/>
        </p:scale>
        <p:origin x="138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 name="Shape 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3"/>
          <a:stretch>
            <a:fillRect/>
          </a:stretch>
        </p:blipFill>
        <p:spPr>
          <a:xfrm>
            <a:off x="1" y="-35256"/>
            <a:ext cx="9144001" cy="6934201"/>
          </a:xfrm>
          <a:prstGeom prst="rect">
            <a:avLst/>
          </a:prstGeom>
          <a:ln w="12700">
            <a:miter lim="400000"/>
          </a:ln>
        </p:spPr>
      </p:pic>
      <p:sp>
        <p:nvSpPr>
          <p:cNvPr id="3" name="TextBox 1"/>
          <p:cNvSpPr/>
          <p:nvPr/>
        </p:nvSpPr>
        <p:spPr>
          <a:xfrm>
            <a:off x="0" y="152404"/>
            <a:ext cx="1447800" cy="1200329"/>
          </a:xfrm>
          <a:prstGeom prst="rect">
            <a:avLst/>
          </a:prstGeom>
          <a:solidFill>
            <a:schemeClr val="accent3">
              <a:lumOff val="44000"/>
            </a:schemeClr>
          </a:solidFill>
          <a:ln w="12700">
            <a:miter lim="400000"/>
          </a:ln>
        </p:spPr>
        <p:txBody>
          <a:bodyPr lIns="45719" rIns="45719"/>
          <a:lstStyle/>
          <a:p>
            <a:endParaRPr/>
          </a:p>
        </p:txBody>
      </p:sp>
      <p:pic>
        <p:nvPicPr>
          <p:cNvPr id="4" name="Picture 2" descr="Picture 2"/>
          <p:cNvPicPr>
            <a:picLocks noChangeAspect="1"/>
          </p:cNvPicPr>
          <p:nvPr/>
        </p:nvPicPr>
        <p:blipFill>
          <a:blip r:embed="rId4"/>
          <a:stretch>
            <a:fillRect/>
          </a:stretch>
        </p:blipFill>
        <p:spPr>
          <a:xfrm>
            <a:off x="179695" y="138751"/>
            <a:ext cx="868726" cy="972001"/>
          </a:xfrm>
          <a:prstGeom prst="rect">
            <a:avLst/>
          </a:prstGeom>
          <a:ln w="12700">
            <a:miter lim="400000"/>
          </a:ln>
        </p:spPr>
      </p:pic>
      <p:grpSp>
        <p:nvGrpSpPr>
          <p:cNvPr id="10" name="Group 3"/>
          <p:cNvGrpSpPr/>
          <p:nvPr/>
        </p:nvGrpSpPr>
        <p:grpSpPr>
          <a:xfrm>
            <a:off x="1219200" y="102153"/>
            <a:ext cx="7924801" cy="1004992"/>
            <a:chOff x="0" y="0"/>
            <a:chExt cx="7924800" cy="1004990"/>
          </a:xfrm>
        </p:grpSpPr>
        <p:pic>
          <p:nvPicPr>
            <p:cNvPr id="5" name="Picture 2" descr="Picture 2"/>
            <p:cNvPicPr>
              <a:picLocks noChangeAspect="1"/>
            </p:cNvPicPr>
            <p:nvPr/>
          </p:nvPicPr>
          <p:blipFill>
            <a:blip r:embed="rId5"/>
            <a:stretch>
              <a:fillRect/>
            </a:stretch>
          </p:blipFill>
          <p:spPr>
            <a:xfrm>
              <a:off x="1483417" y="1342"/>
              <a:ext cx="1620984" cy="990601"/>
            </a:xfrm>
            <a:prstGeom prst="rect">
              <a:avLst/>
            </a:prstGeom>
            <a:ln w="12700" cap="flat">
              <a:noFill/>
              <a:miter lim="400000"/>
            </a:ln>
            <a:effectLst/>
          </p:spPr>
        </p:pic>
        <p:pic>
          <p:nvPicPr>
            <p:cNvPr id="6" name="Picture 3" descr="Picture 3"/>
            <p:cNvPicPr>
              <a:picLocks noChangeAspect="1"/>
            </p:cNvPicPr>
            <p:nvPr/>
          </p:nvPicPr>
          <p:blipFill>
            <a:blip r:embed="rId6"/>
            <a:stretch>
              <a:fillRect/>
            </a:stretch>
          </p:blipFill>
          <p:spPr>
            <a:xfrm>
              <a:off x="3104400" y="4526"/>
              <a:ext cx="1620001" cy="988695"/>
            </a:xfrm>
            <a:prstGeom prst="rect">
              <a:avLst/>
            </a:prstGeom>
            <a:ln w="12700" cap="flat">
              <a:noFill/>
              <a:miter lim="400000"/>
            </a:ln>
            <a:effectLst/>
          </p:spPr>
        </p:pic>
        <p:pic>
          <p:nvPicPr>
            <p:cNvPr id="7" name="Picture 5" descr="Picture 5"/>
            <p:cNvPicPr>
              <a:picLocks noChangeAspect="1"/>
            </p:cNvPicPr>
            <p:nvPr/>
          </p:nvPicPr>
          <p:blipFill>
            <a:blip r:embed="rId7"/>
            <a:stretch>
              <a:fillRect/>
            </a:stretch>
          </p:blipFill>
          <p:spPr>
            <a:xfrm>
              <a:off x="4704600" y="14989"/>
              <a:ext cx="1620001" cy="990002"/>
            </a:xfrm>
            <a:prstGeom prst="rect">
              <a:avLst/>
            </a:prstGeom>
            <a:ln w="12700" cap="flat">
              <a:noFill/>
              <a:miter lim="400000"/>
            </a:ln>
            <a:effectLst/>
          </p:spPr>
        </p:pic>
        <p:pic>
          <p:nvPicPr>
            <p:cNvPr id="8" name="Picture 6" descr="Picture 6"/>
            <p:cNvPicPr>
              <a:picLocks noChangeAspect="1"/>
            </p:cNvPicPr>
            <p:nvPr/>
          </p:nvPicPr>
          <p:blipFill>
            <a:blip r:embed="rId8"/>
            <a:stretch>
              <a:fillRect/>
            </a:stretch>
          </p:blipFill>
          <p:spPr>
            <a:xfrm>
              <a:off x="6304800" y="9901"/>
              <a:ext cx="1620001" cy="990002"/>
            </a:xfrm>
            <a:prstGeom prst="rect">
              <a:avLst/>
            </a:prstGeom>
            <a:ln w="12700" cap="flat">
              <a:noFill/>
              <a:miter lim="400000"/>
            </a:ln>
            <a:effectLst/>
          </p:spPr>
        </p:pic>
        <p:pic>
          <p:nvPicPr>
            <p:cNvPr id="9" name="Picture 7" descr="Picture 7"/>
            <p:cNvPicPr>
              <a:picLocks noChangeAspect="1"/>
            </p:cNvPicPr>
            <p:nvPr/>
          </p:nvPicPr>
          <p:blipFill>
            <a:blip r:embed="rId9"/>
            <a:stretch>
              <a:fillRect/>
            </a:stretch>
          </p:blipFill>
          <p:spPr>
            <a:xfrm>
              <a:off x="-1" y="-1"/>
              <a:ext cx="1620001" cy="990002"/>
            </a:xfrm>
            <a:prstGeom prst="rect">
              <a:avLst/>
            </a:prstGeom>
            <a:ln w="12700" cap="flat">
              <a:noFill/>
              <a:miter lim="400000"/>
            </a:ln>
            <a:effectLst/>
          </p:spPr>
        </p:pic>
      </p:grpSp>
      <p:pic>
        <p:nvPicPr>
          <p:cNvPr id="11" name="Picture 2" descr="Picture 2"/>
          <p:cNvPicPr>
            <a:picLocks noChangeAspect="1"/>
          </p:cNvPicPr>
          <p:nvPr/>
        </p:nvPicPr>
        <p:blipFill>
          <a:blip r:embed="rId10"/>
          <a:stretch>
            <a:fillRect/>
          </a:stretch>
        </p:blipFill>
        <p:spPr>
          <a:xfrm>
            <a:off x="7530151" y="1600200"/>
            <a:ext cx="1600201" cy="5127008"/>
          </a:xfrm>
          <a:prstGeom prst="rect">
            <a:avLst/>
          </a:prstGeom>
          <a:ln w="12700">
            <a:miter lim="400000"/>
          </a:ln>
        </p:spPr>
      </p:pic>
      <p:sp>
        <p:nvSpPr>
          <p:cNvPr id="12"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13"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5pPr>
      <a:lvl6pPr marL="0" marR="0" indent="457189"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6pPr>
      <a:lvl7pPr marL="0" marR="0" indent="914377"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7pPr>
      <a:lvl8pPr marL="0" marR="0" indent="1371565"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8pPr>
      <a:lvl9pPr marL="0" marR="0" indent="1828754"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Arial"/>
          <a:ea typeface="Arial"/>
          <a:cs typeface="Arial"/>
          <a:sym typeface="Arial"/>
        </a:defRPr>
      </a:lvl9pPr>
    </p:titleStyle>
    <p:bodyStyle>
      <a:lvl1pPr marL="342890" marR="0" indent="-34289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1pPr>
      <a:lvl2pPr marL="783752" marR="0" indent="-326564"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2pPr>
      <a:lvl3pPr marL="1219168" marR="0" indent="-304791"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3pPr>
      <a:lvl4pPr marL="1737316" marR="0" indent="-36575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4pPr>
      <a:lvl5pPr marL="2194505" marR="0" indent="-36575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5pPr>
      <a:lvl6pPr marL="2651693" marR="0" indent="-36575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6pPr>
      <a:lvl7pPr marL="3108882" marR="0" indent="-36575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7pPr>
      <a:lvl8pPr marL="3566070" marR="0" indent="-36575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8pPr>
      <a:lvl9pPr marL="4023259" marR="0" indent="-36575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erikbern.com/2016/01/21/analyzing-50k-fonts-"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1905.12502.pdf"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distill.pub/2020/growing-ca/"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hyperlink" Target="https://distill.pub/2020/selforg/mnist/"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sciencedirect.com/topics/computerscience/cellularautomata" TargetMode="External"/><Relationship Id="rId2" Type="http://schemas.openxmlformats.org/officeDocument/2006/relationships/hyperlink" Target="https://distill.pub/2020/growing-ca/" TargetMode="External"/><Relationship Id="rId1" Type="http://schemas.openxmlformats.org/officeDocument/2006/relationships/slideLayout" Target="../slideLayouts/slideLayout1.xml"/><Relationship Id="rId5" Type="http://schemas.openxmlformats.org/officeDocument/2006/relationships/hyperlink" Target="https://erikbern.com/2016/01/21/analyzing-50k-fonts-using-deep-neural" TargetMode="External"/><Relationship Id="rId4" Type="http://schemas.openxmlformats.org/officeDocument/2006/relationships/hyperlink" Target="https://arxiv.org/pdf/1905.12502.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1"/>
          <p:cNvSpPr txBox="1"/>
          <p:nvPr/>
        </p:nvSpPr>
        <p:spPr>
          <a:xfrm>
            <a:off x="579119" y="1600200"/>
            <a:ext cx="7833361" cy="2123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800">
                <a:latin typeface="Trebuchet MS"/>
                <a:ea typeface="Trebuchet MS"/>
                <a:cs typeface="Trebuchet MS"/>
                <a:sym typeface="Trebuchet MS"/>
              </a:defRPr>
            </a:pPr>
            <a:r>
              <a:rPr dirty="0"/>
              <a:t>UE17CS490A – Capstone Project Phase – 1</a:t>
            </a:r>
          </a:p>
          <a:p>
            <a:pPr algn="ctr">
              <a:defRPr sz="2800">
                <a:latin typeface="Trebuchet MS"/>
                <a:ea typeface="Trebuchet MS"/>
                <a:cs typeface="Trebuchet MS"/>
                <a:sym typeface="Trebuchet MS"/>
              </a:defRPr>
            </a:pPr>
            <a:r>
              <a:rPr dirty="0"/>
              <a:t> </a:t>
            </a:r>
          </a:p>
          <a:p>
            <a:pPr algn="ctr">
              <a:defRPr sz="2800">
                <a:solidFill>
                  <a:srgbClr val="FF0000"/>
                </a:solidFill>
                <a:latin typeface="Trebuchet MS"/>
                <a:ea typeface="Trebuchet MS"/>
                <a:cs typeface="Trebuchet MS"/>
                <a:sym typeface="Trebuchet MS"/>
              </a:defRPr>
            </a:pPr>
            <a:r>
              <a:rPr dirty="0"/>
              <a:t>Project Progress Review #2</a:t>
            </a:r>
          </a:p>
          <a:p>
            <a:pPr algn="ctr">
              <a:defRPr sz="2800">
                <a:solidFill>
                  <a:srgbClr val="FF0000"/>
                </a:solidFill>
                <a:latin typeface="Trebuchet MS"/>
                <a:ea typeface="Trebuchet MS"/>
                <a:cs typeface="Trebuchet MS"/>
                <a:sym typeface="Trebuchet MS"/>
              </a:defRPr>
            </a:pPr>
            <a:r>
              <a:rPr dirty="0"/>
              <a:t>(Project Requirements Specification and Literature Survey)</a:t>
            </a:r>
          </a:p>
        </p:txBody>
      </p:sp>
      <p:sp>
        <p:nvSpPr>
          <p:cNvPr id="31" name="Google Shape;26;p3"/>
          <p:cNvSpPr txBox="1"/>
          <p:nvPr/>
        </p:nvSpPr>
        <p:spPr>
          <a:xfrm>
            <a:off x="350524" y="4343400"/>
            <a:ext cx="8366751" cy="186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defRPr sz="2400">
                <a:solidFill>
                  <a:srgbClr val="0033CC"/>
                </a:solidFill>
                <a:latin typeface="Trebuchet MS"/>
                <a:ea typeface="Trebuchet MS"/>
                <a:cs typeface="Trebuchet MS"/>
                <a:sym typeface="Trebuchet MS"/>
              </a:defRPr>
            </a:pPr>
            <a:r>
              <a:t>Project Title   : Style-Consistent Kannada Font Generation</a:t>
            </a:r>
          </a:p>
          <a:p>
            <a:pPr>
              <a:defRPr sz="2400">
                <a:solidFill>
                  <a:srgbClr val="0033CC"/>
                </a:solidFill>
                <a:latin typeface="Trebuchet MS"/>
                <a:ea typeface="Trebuchet MS"/>
                <a:cs typeface="Trebuchet MS"/>
                <a:sym typeface="Trebuchet MS"/>
              </a:defRPr>
            </a:pPr>
            <a:r>
              <a:t>Project ID       : PW21KS04</a:t>
            </a:r>
          </a:p>
          <a:p>
            <a:pPr>
              <a:defRPr sz="2400">
                <a:solidFill>
                  <a:srgbClr val="0033CC"/>
                </a:solidFill>
                <a:latin typeface="Trebuchet MS"/>
                <a:ea typeface="Trebuchet MS"/>
                <a:cs typeface="Trebuchet MS"/>
                <a:sym typeface="Trebuchet MS"/>
              </a:defRPr>
            </a:pPr>
            <a:r>
              <a:t>Project Guide : Prof. K S Srinivas              </a:t>
            </a:r>
          </a:p>
          <a:p>
            <a:pPr>
              <a:defRPr sz="2400">
                <a:solidFill>
                  <a:srgbClr val="0033CC"/>
                </a:solidFill>
                <a:latin typeface="Trebuchet MS"/>
                <a:ea typeface="Trebuchet MS"/>
                <a:cs typeface="Trebuchet MS"/>
                <a:sym typeface="Trebuchet MS"/>
              </a:defRPr>
            </a:pPr>
            <a:r>
              <a:t>Project Team  : 1. Saahil B Jain - PES1201700241</a:t>
            </a:r>
          </a:p>
          <a:p>
            <a:pPr>
              <a:defRPr sz="2400">
                <a:solidFill>
                  <a:srgbClr val="0033CC"/>
                </a:solidFill>
                <a:latin typeface="Trebuchet MS"/>
                <a:ea typeface="Trebuchet MS"/>
                <a:cs typeface="Trebuchet MS"/>
                <a:sym typeface="Trebuchet MS"/>
              </a:defRPr>
            </a:pPr>
            <a:r>
              <a:t>                        2. Jeevana R Hegde – PES1201700633</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 name="Rectangle 4"/>
          <p:cNvSpPr/>
          <p:nvPr/>
        </p:nvSpPr>
        <p:spPr>
          <a:xfrm>
            <a:off x="1524000" y="1581153"/>
            <a:ext cx="7620000" cy="36514"/>
          </a:xfrm>
          <a:prstGeom prst="rect">
            <a:avLst/>
          </a:prstGeom>
          <a:solidFill>
            <a:srgbClr val="33CCCC"/>
          </a:solidFill>
          <a:ln w="12700">
            <a:miter lim="400000"/>
          </a:ln>
        </p:spPr>
        <p:txBody>
          <a:bodyPr lIns="45719" rIns="45719" anchor="ctr"/>
          <a:lstStyle/>
          <a:p>
            <a:endParaRPr/>
          </a:p>
        </p:txBody>
      </p:sp>
      <p:sp>
        <p:nvSpPr>
          <p:cNvPr id="76" name="Content Placeholder 2"/>
          <p:cNvSpPr txBox="1"/>
          <p:nvPr/>
        </p:nvSpPr>
        <p:spPr>
          <a:xfrm>
            <a:off x="502919" y="1752600"/>
            <a:ext cx="7985761" cy="2481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077912" lvl="1" indent="-265112" algn="just">
              <a:spcBef>
                <a:spcPts val="500"/>
              </a:spcBef>
              <a:buSzPct val="100000"/>
              <a:buChar char="▪"/>
              <a:defRPr sz="2400">
                <a:solidFill>
                  <a:srgbClr val="0000FF"/>
                </a:solidFill>
                <a:latin typeface="Trebuchet MS"/>
                <a:ea typeface="Trebuchet MS"/>
                <a:cs typeface="Trebuchet MS"/>
                <a:sym typeface="Trebuchet MS"/>
              </a:defRPr>
            </a:pPr>
            <a:r>
              <a:t>The survey should be organized into categories.</a:t>
            </a:r>
          </a:p>
          <a:p>
            <a:pPr marL="1270000" lvl="1" indent="-457200" algn="just">
              <a:spcBef>
                <a:spcPts val="500"/>
              </a:spcBef>
              <a:buSzPct val="100000"/>
              <a:buAutoNum type="alphaLcParenR"/>
              <a:defRPr sz="2400">
                <a:solidFill>
                  <a:srgbClr val="0000FF"/>
                </a:solidFill>
                <a:latin typeface="Trebuchet MS"/>
                <a:ea typeface="Trebuchet MS"/>
                <a:cs typeface="Trebuchet MS"/>
                <a:sym typeface="Trebuchet MS"/>
              </a:defRPr>
            </a:pPr>
            <a:r>
              <a:t>Supporting and against the particular hypothesis.</a:t>
            </a:r>
          </a:p>
          <a:p>
            <a:pPr marL="1270000" lvl="1" indent="-457200" algn="just">
              <a:spcBef>
                <a:spcPts val="500"/>
              </a:spcBef>
              <a:buSzPct val="100000"/>
              <a:buAutoNum type="alphaLcParenR"/>
              <a:defRPr sz="2400">
                <a:solidFill>
                  <a:srgbClr val="0000FF"/>
                </a:solidFill>
                <a:latin typeface="Trebuchet MS"/>
                <a:ea typeface="Trebuchet MS"/>
                <a:cs typeface="Trebuchet MS"/>
                <a:sym typeface="Trebuchet MS"/>
              </a:defRPr>
            </a:pPr>
            <a:r>
              <a:t>Some alternative hypothesis. </a:t>
            </a:r>
          </a:p>
          <a:p>
            <a:pPr marL="989012" lvl="1" indent="-176212" algn="just">
              <a:spcBef>
                <a:spcPts val="400"/>
              </a:spcBef>
              <a:buSzPct val="100000"/>
              <a:buChar char="▪"/>
              <a:defRPr sz="2400">
                <a:solidFill>
                  <a:srgbClr val="0000FF"/>
                </a:solidFill>
                <a:latin typeface="Trebuchet MS"/>
                <a:ea typeface="Trebuchet MS"/>
                <a:cs typeface="Trebuchet MS"/>
                <a:sym typeface="Trebuchet MS"/>
              </a:defRPr>
            </a:pPr>
            <a:endParaRPr/>
          </a:p>
        </p:txBody>
      </p:sp>
      <p:sp>
        <p:nvSpPr>
          <p:cNvPr id="77" name="Text Box 34"/>
          <p:cNvSpPr txBox="1"/>
          <p:nvPr/>
        </p:nvSpPr>
        <p:spPr>
          <a:xfrm>
            <a:off x="2712720" y="1143000"/>
            <a:ext cx="6385560"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Rectangle 4"/>
          <p:cNvSpPr/>
          <p:nvPr/>
        </p:nvSpPr>
        <p:spPr>
          <a:xfrm>
            <a:off x="1524000" y="1581153"/>
            <a:ext cx="7620000" cy="36514"/>
          </a:xfrm>
          <a:prstGeom prst="rect">
            <a:avLst/>
          </a:prstGeom>
          <a:solidFill>
            <a:srgbClr val="33CCCC"/>
          </a:solidFill>
          <a:ln w="12700">
            <a:miter lim="400000"/>
          </a:ln>
        </p:spPr>
        <p:txBody>
          <a:bodyPr lIns="45719" rIns="45719" anchor="ctr"/>
          <a:lstStyle/>
          <a:p>
            <a:endParaRPr/>
          </a:p>
        </p:txBody>
      </p:sp>
      <p:sp>
        <p:nvSpPr>
          <p:cNvPr id="80" name="Text Box 34"/>
          <p:cNvSpPr txBox="1"/>
          <p:nvPr/>
        </p:nvSpPr>
        <p:spPr>
          <a:xfrm>
            <a:off x="1417319" y="1143000"/>
            <a:ext cx="76809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Discussion</a:t>
            </a:r>
          </a:p>
        </p:txBody>
      </p:sp>
      <p:sp>
        <p:nvSpPr>
          <p:cNvPr id="81" name="Content Placeholder 2"/>
          <p:cNvSpPr txBox="1"/>
          <p:nvPr/>
        </p:nvSpPr>
        <p:spPr>
          <a:xfrm>
            <a:off x="502919" y="1752600"/>
            <a:ext cx="7680961" cy="2225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buSzPct val="100000"/>
              <a:buChar char="▪"/>
              <a:defRPr sz="2400">
                <a:solidFill>
                  <a:srgbClr val="0000FF"/>
                </a:solidFill>
                <a:latin typeface="Trebuchet MS"/>
                <a:ea typeface="Trebuchet MS"/>
                <a:cs typeface="Trebuchet MS"/>
                <a:sym typeface="Trebuchet MS"/>
              </a:defRPr>
            </a:pPr>
            <a:r>
              <a:rPr dirty="0"/>
              <a:t>The strengths or weaknesses in the methods of the studies reviewed should be highlighted.   </a:t>
            </a:r>
          </a:p>
          <a:p>
            <a:pPr>
              <a:buSzPct val="100000"/>
              <a:buChar char="▪"/>
              <a:defRPr sz="2400">
                <a:solidFill>
                  <a:srgbClr val="0000FF"/>
                </a:solidFill>
                <a:latin typeface="Trebuchet MS"/>
                <a:ea typeface="Trebuchet MS"/>
                <a:cs typeface="Trebuchet MS"/>
                <a:sym typeface="Trebuchet MS"/>
              </a:defRPr>
            </a:pPr>
            <a:endParaRPr dirty="0"/>
          </a:p>
          <a:p>
            <a:pPr>
              <a:buSzPct val="100000"/>
              <a:buChar char="▪"/>
              <a:defRPr sz="2400">
                <a:solidFill>
                  <a:srgbClr val="0000FF"/>
                </a:solidFill>
                <a:latin typeface="Trebuchet MS"/>
                <a:ea typeface="Trebuchet MS"/>
                <a:cs typeface="Trebuchet MS"/>
                <a:sym typeface="Trebuchet MS"/>
              </a:defRPr>
            </a:pPr>
            <a:r>
              <a:rPr dirty="0"/>
              <a:t>Include the relevant similarities and differences between papers/products.</a:t>
            </a:r>
          </a:p>
          <a:p>
            <a:pPr>
              <a:defRPr sz="2400">
                <a:solidFill>
                  <a:srgbClr val="0000FF"/>
                </a:solidFill>
                <a:latin typeface="Trebuchet MS"/>
                <a:ea typeface="Trebuchet MS"/>
                <a:cs typeface="Trebuchet MS"/>
                <a:sym typeface="Trebuchet MS"/>
              </a:defRPr>
            </a:pPr>
            <a:r>
              <a:rPr dirty="0"/>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 name="Rectangle 4"/>
          <p:cNvSpPr/>
          <p:nvPr/>
        </p:nvSpPr>
        <p:spPr>
          <a:xfrm>
            <a:off x="1524000" y="1581153"/>
            <a:ext cx="7620000" cy="36514"/>
          </a:xfrm>
          <a:prstGeom prst="rect">
            <a:avLst/>
          </a:prstGeom>
          <a:solidFill>
            <a:srgbClr val="33CCCC"/>
          </a:solidFill>
          <a:ln w="12700">
            <a:miter lim="400000"/>
          </a:ln>
        </p:spPr>
        <p:txBody>
          <a:bodyPr lIns="45719" rIns="45719" anchor="ctr"/>
          <a:lstStyle/>
          <a:p>
            <a:endParaRPr/>
          </a:p>
        </p:txBody>
      </p:sp>
      <p:sp>
        <p:nvSpPr>
          <p:cNvPr id="84" name="Text Box 34"/>
          <p:cNvSpPr txBox="1"/>
          <p:nvPr/>
        </p:nvSpPr>
        <p:spPr>
          <a:xfrm>
            <a:off x="1417319" y="1143000"/>
            <a:ext cx="76809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Summary of Literature Survey</a:t>
            </a:r>
          </a:p>
        </p:txBody>
      </p:sp>
      <p:sp>
        <p:nvSpPr>
          <p:cNvPr id="85" name="Content Placeholder 2"/>
          <p:cNvSpPr txBox="1"/>
          <p:nvPr/>
        </p:nvSpPr>
        <p:spPr>
          <a:xfrm>
            <a:off x="426719" y="1828800"/>
            <a:ext cx="7680961" cy="2225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buSzPct val="100000"/>
              <a:buChar char="▪"/>
              <a:defRPr sz="2400">
                <a:solidFill>
                  <a:srgbClr val="0000FF"/>
                </a:solidFill>
                <a:latin typeface="Trebuchet MS"/>
                <a:ea typeface="Trebuchet MS"/>
                <a:cs typeface="Trebuchet MS"/>
                <a:sym typeface="Trebuchet MS"/>
              </a:defRPr>
            </a:pPr>
            <a:r>
              <a:rPr dirty="0"/>
              <a:t>A conclusion should then state clearly the main conclusions of the review and give a clear explanation of their importance and relevance.</a:t>
            </a:r>
          </a:p>
          <a:p>
            <a:pPr algn="just">
              <a:buSzPct val="100000"/>
              <a:buChar char="▪"/>
              <a:defRPr sz="2400">
                <a:solidFill>
                  <a:srgbClr val="0000FF"/>
                </a:solidFill>
                <a:latin typeface="Trebuchet MS"/>
                <a:ea typeface="Trebuchet MS"/>
                <a:cs typeface="Trebuchet MS"/>
                <a:sym typeface="Trebuchet MS"/>
              </a:defRPr>
            </a:pPr>
            <a:endParaRPr dirty="0"/>
          </a:p>
          <a:p>
            <a:pPr algn="just">
              <a:buSzPct val="100000"/>
              <a:buChar char="▪"/>
              <a:defRPr sz="2400">
                <a:solidFill>
                  <a:srgbClr val="0000FF"/>
                </a:solidFill>
                <a:latin typeface="Trebuchet MS"/>
                <a:ea typeface="Trebuchet MS"/>
                <a:cs typeface="Trebuchet MS"/>
                <a:sym typeface="Trebuchet MS"/>
              </a:defRPr>
            </a:pPr>
            <a:r>
              <a:rPr dirty="0"/>
              <a:t>Give a glimpse of the proposed methodology.</a:t>
            </a:r>
          </a:p>
          <a:p>
            <a:pPr>
              <a:defRPr sz="2400">
                <a:solidFill>
                  <a:srgbClr val="0000FF"/>
                </a:solidFill>
                <a:latin typeface="Trebuchet MS"/>
                <a:ea typeface="Trebuchet MS"/>
                <a:cs typeface="Trebuchet MS"/>
                <a:sym typeface="Trebuchet MS"/>
              </a:defRPr>
            </a:pPr>
            <a:r>
              <a:rPr dirty="0"/>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824D3F-D884-4D9B-AF31-024167758FCF}"/>
              </a:ext>
            </a:extLst>
          </p:cNvPr>
          <p:cNvSpPr txBox="1"/>
          <p:nvPr/>
        </p:nvSpPr>
        <p:spPr>
          <a:xfrm>
            <a:off x="211013" y="3532152"/>
            <a:ext cx="8299939"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eaLnBrk="0" fontAlgn="base">
              <a:spcBef>
                <a:spcPct val="0"/>
              </a:spcBef>
              <a:spcAft>
                <a:spcPct val="0"/>
              </a:spcAft>
            </a:pPr>
            <a:r>
              <a:rPr lang="en-US" altLang="en-US" sz="2400" b="1" dirty="0">
                <a:solidFill>
                  <a:srgbClr val="0000FF"/>
                </a:solidFill>
                <a:latin typeface="Trebuchet MS"/>
              </a:rPr>
              <a:t>Summary:</a:t>
            </a:r>
          </a:p>
          <a:p>
            <a:pPr lvl="0" eaLnBrk="0" fontAlgn="base">
              <a:spcBef>
                <a:spcPct val="0"/>
              </a:spcBef>
              <a:spcAft>
                <a:spcPct val="0"/>
              </a:spcAft>
            </a:pPr>
            <a:r>
              <a:rPr lang="en-US" altLang="en-US" sz="2400" dirty="0">
                <a:solidFill>
                  <a:srgbClr val="0000FF"/>
                </a:solidFill>
                <a:latin typeface="Trebuchet MS"/>
              </a:rPr>
              <a:t>The goal of the paper is for new font generation using neural networks. </a:t>
            </a:r>
          </a:p>
          <a:p>
            <a:pPr lvl="0" eaLnBrk="0" fontAlgn="base">
              <a:spcBef>
                <a:spcPct val="0"/>
              </a:spcBef>
              <a:spcAft>
                <a:spcPct val="0"/>
              </a:spcAft>
            </a:pPr>
            <a:r>
              <a:rPr lang="en-US" altLang="en-US" sz="2400" dirty="0">
                <a:solidFill>
                  <a:srgbClr val="0000FF"/>
                </a:solidFill>
                <a:latin typeface="Trebuchet MS"/>
              </a:rPr>
              <a:t>The data required to do the same is about 56443 different fonts for training your model and further generating new fonts. Does the required job of new font generation with a low diversity.</a:t>
            </a:r>
          </a:p>
        </p:txBody>
      </p:sp>
      <p:sp>
        <p:nvSpPr>
          <p:cNvPr id="4" name="Rectangle 3">
            <a:extLst>
              <a:ext uri="{FF2B5EF4-FFF2-40B4-BE49-F238E27FC236}">
                <a16:creationId xmlns:a16="http://schemas.microsoft.com/office/drawing/2014/main" id="{AB4D2AFF-9D94-4B9E-9680-2B8EB00A571C}"/>
              </a:ext>
            </a:extLst>
          </p:cNvPr>
          <p:cNvSpPr/>
          <p:nvPr/>
        </p:nvSpPr>
        <p:spPr>
          <a:xfrm>
            <a:off x="-239153" y="1802355"/>
            <a:ext cx="9200272" cy="1523494"/>
          </a:xfrm>
          <a:prstGeom prst="rect">
            <a:avLst/>
          </a:prstGeom>
        </p:spPr>
        <p:txBody>
          <a:bodyPr wrap="square">
            <a:spAutoFit/>
          </a:bodyPr>
          <a:lstStyle/>
          <a:p>
            <a:pPr marL="324000" indent="12700" eaLnBrk="0">
              <a:defRPr/>
            </a:pPr>
            <a:r>
              <a:rPr lang="en-IN" sz="2400" b="1" dirty="0">
                <a:latin typeface="Trebuchet MS" panose="020B0603020202020204" pitchFamily="34" charset="0"/>
              </a:rPr>
              <a:t>Research paper</a:t>
            </a:r>
          </a:p>
          <a:p>
            <a:pPr marL="324000" eaLnBrk="0">
              <a:defRPr/>
            </a:pPr>
            <a:r>
              <a:rPr lang="en-US" sz="2300" dirty="0">
                <a:latin typeface="Trebuchet MS" panose="020B0603020202020204" pitchFamily="34" charset="0"/>
              </a:rPr>
              <a:t>[1] 	</a:t>
            </a:r>
            <a:r>
              <a:rPr lang="en-US" altLang="en-US" sz="2300" dirty="0">
                <a:solidFill>
                  <a:srgbClr val="0000FF"/>
                </a:solidFill>
                <a:latin typeface="Trebuchet MS"/>
              </a:rPr>
              <a:t> </a:t>
            </a:r>
            <a:r>
              <a:rPr lang="en-US" altLang="en-US" sz="2300" dirty="0">
                <a:latin typeface="Trebuchet MS" panose="020B0603020202020204" pitchFamily="34" charset="0"/>
              </a:rPr>
              <a:t>Eric </a:t>
            </a:r>
            <a:r>
              <a:rPr lang="en-US" altLang="en-US" sz="2300" dirty="0" err="1">
                <a:latin typeface="Trebuchet MS" panose="020B0603020202020204" pitchFamily="34" charset="0"/>
              </a:rPr>
              <a:t>Bernhardsson</a:t>
            </a:r>
            <a:r>
              <a:rPr lang="en-IN" sz="2300" dirty="0">
                <a:latin typeface="Trebuchet MS" panose="020B0603020202020204" pitchFamily="34" charset="0"/>
              </a:rPr>
              <a:t>, “</a:t>
            </a:r>
            <a:r>
              <a:rPr lang="en-US" altLang="en-US" sz="2300" dirty="0">
                <a:latin typeface="Trebuchet MS" panose="020B0603020202020204" pitchFamily="34" charset="0"/>
              </a:rPr>
              <a:t>Deep-fonts”</a:t>
            </a:r>
            <a:r>
              <a:rPr lang="en-IN" sz="2300" dirty="0">
                <a:latin typeface="Trebuchet MS" panose="020B0603020202020204" pitchFamily="34" charset="0"/>
              </a:rPr>
              <a:t>,</a:t>
            </a:r>
            <a:r>
              <a:rPr lang="en-US" sz="2300" dirty="0">
                <a:latin typeface="Trebuchet MS" panose="020B0603020202020204" pitchFamily="34" charset="0"/>
              </a:rPr>
              <a:t> Jan. 21,</a:t>
            </a:r>
            <a:r>
              <a:rPr lang="en-IN" sz="2300" dirty="0">
                <a:latin typeface="Trebuchet MS" panose="020B0603020202020204" pitchFamily="34" charset="0"/>
              </a:rPr>
              <a:t>2016</a:t>
            </a:r>
            <a:r>
              <a:rPr lang="en-US" sz="2300" dirty="0">
                <a:latin typeface="Trebuchet MS" panose="020B0603020202020204" pitchFamily="34" charset="0"/>
              </a:rPr>
              <a:t>.</a:t>
            </a:r>
            <a:r>
              <a:rPr lang="en-IN" sz="2300" dirty="0">
                <a:latin typeface="Trebuchet MS" panose="020B0603020202020204" pitchFamily="34" charset="0"/>
              </a:rPr>
              <a:t> Available:</a:t>
            </a:r>
          </a:p>
          <a:p>
            <a:pPr marL="324000" eaLnBrk="0">
              <a:defRPr/>
            </a:pPr>
            <a:r>
              <a:rPr lang="en-IN" sz="2300" dirty="0">
                <a:latin typeface="Trebuchet MS" panose="020B0603020202020204" pitchFamily="34" charset="0"/>
              </a:rPr>
              <a:t>	 </a:t>
            </a:r>
            <a:r>
              <a:rPr lang="en-US" altLang="en-US" sz="2300" dirty="0">
                <a:latin typeface="Trebuchet MS" panose="020B0603020202020204" pitchFamily="34" charset="0"/>
                <a:hlinkClick r:id="rId2"/>
              </a:rPr>
              <a:t>https://erikbern.com/2016/01/21/analyzing-50k-fonts-</a:t>
            </a:r>
            <a:r>
              <a:rPr lang="en-US" altLang="en-US" sz="2300" dirty="0">
                <a:latin typeface="Trebuchet MS" panose="020B0603020202020204" pitchFamily="34" charset="0"/>
              </a:rPr>
              <a:t>	 </a:t>
            </a:r>
            <a:r>
              <a:rPr lang="en-US" altLang="en-US" sz="2300" u="sng" dirty="0">
                <a:solidFill>
                  <a:srgbClr val="0000FF"/>
                </a:solidFill>
                <a:latin typeface="Trebuchet MS"/>
              </a:rPr>
              <a:t>using-deep-neuralnetworks.html</a:t>
            </a:r>
            <a:r>
              <a:rPr lang="en-IN" sz="2300" dirty="0">
                <a:latin typeface="Trebuchet MS" panose="020B0603020202020204" pitchFamily="34" charset="0"/>
              </a:rPr>
              <a:t> [Accessed Oct. 04, 2020]</a:t>
            </a:r>
          </a:p>
        </p:txBody>
      </p:sp>
      <p:sp>
        <p:nvSpPr>
          <p:cNvPr id="5" name="Text Box 34">
            <a:extLst>
              <a:ext uri="{FF2B5EF4-FFF2-40B4-BE49-F238E27FC236}">
                <a16:creationId xmlns:a16="http://schemas.microsoft.com/office/drawing/2014/main" id="{3FF73B1A-B39F-4A20-BDA5-0390CCCBD381}"/>
              </a:ext>
            </a:extLst>
          </p:cNvPr>
          <p:cNvSpPr txBox="1"/>
          <p:nvPr/>
        </p:nvSpPr>
        <p:spPr>
          <a:xfrm>
            <a:off x="426719" y="1171134"/>
            <a:ext cx="86715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Literature Survey</a:t>
            </a:r>
          </a:p>
        </p:txBody>
      </p:sp>
    </p:spTree>
    <p:extLst>
      <p:ext uri="{BB962C8B-B14F-4D97-AF65-F5344CB8AC3E}">
        <p14:creationId xmlns:p14="http://schemas.microsoft.com/office/powerpoint/2010/main" val="53313456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DE7C9E-DCB3-47F1-A934-1E66BE6B3833}"/>
              </a:ext>
            </a:extLst>
          </p:cNvPr>
          <p:cNvSpPr/>
          <p:nvPr/>
        </p:nvSpPr>
        <p:spPr>
          <a:xfrm>
            <a:off x="225083" y="1997839"/>
            <a:ext cx="7877908" cy="3785652"/>
          </a:xfrm>
          <a:prstGeom prst="rect">
            <a:avLst/>
          </a:prstGeom>
        </p:spPr>
        <p:txBody>
          <a:bodyPr wrap="square">
            <a:spAutoFit/>
          </a:bodyPr>
          <a:lstStyle/>
          <a:p>
            <a:r>
              <a:rPr lang="en-US" sz="2400" dirty="0">
                <a:solidFill>
                  <a:srgbClr val="0000FF"/>
                </a:solidFill>
                <a:latin typeface="Trebuchet MS"/>
              </a:rPr>
              <a:t>The fonts we have seen are measured based on three factors:</a:t>
            </a:r>
          </a:p>
          <a:p>
            <a:pPr>
              <a:buFont typeface="Arial" panose="020B0604020202020204" pitchFamily="34" charset="0"/>
              <a:buChar char="•"/>
            </a:pPr>
            <a:r>
              <a:rPr lang="en-US" sz="2400" b="1" i="1" dirty="0">
                <a:solidFill>
                  <a:srgbClr val="0000FF"/>
                </a:solidFill>
                <a:latin typeface="Trebuchet MS"/>
              </a:rPr>
              <a:t>Style consistency: </a:t>
            </a:r>
            <a:r>
              <a:rPr lang="en-US" sz="2400" dirty="0">
                <a:solidFill>
                  <a:srgbClr val="0000FF"/>
                </a:solidFill>
                <a:latin typeface="Trebuchet MS"/>
              </a:rPr>
              <a:t>The fonts that have the same style over all characters.</a:t>
            </a:r>
            <a:br>
              <a:rPr lang="en-US" sz="2400" dirty="0">
                <a:solidFill>
                  <a:srgbClr val="0000FF"/>
                </a:solidFill>
                <a:latin typeface="Trebuchet MS"/>
              </a:rPr>
            </a:br>
            <a:endParaRPr lang="en-US" sz="2400" dirty="0">
              <a:solidFill>
                <a:srgbClr val="0000FF"/>
              </a:solidFill>
              <a:latin typeface="Trebuchet MS"/>
            </a:endParaRPr>
          </a:p>
          <a:p>
            <a:pPr>
              <a:buFont typeface="Arial" panose="020B0604020202020204" pitchFamily="34" charset="0"/>
              <a:buChar char="•"/>
            </a:pPr>
            <a:r>
              <a:rPr lang="en-US" sz="2400" b="1" i="1" dirty="0">
                <a:solidFill>
                  <a:srgbClr val="0000FF"/>
                </a:solidFill>
                <a:latin typeface="Trebuchet MS"/>
              </a:rPr>
              <a:t>Legibility: </a:t>
            </a:r>
            <a:r>
              <a:rPr lang="en-US" sz="2400" dirty="0">
                <a:solidFill>
                  <a:srgbClr val="0000FF"/>
                </a:solidFill>
                <a:latin typeface="Trebuchet MS"/>
              </a:rPr>
              <a:t>The generated fonts are legible compared to the other methods.</a:t>
            </a:r>
            <a:br>
              <a:rPr lang="en-US" sz="2400" dirty="0">
                <a:solidFill>
                  <a:srgbClr val="0000FF"/>
                </a:solidFill>
                <a:latin typeface="Trebuchet MS"/>
              </a:rPr>
            </a:br>
            <a:endParaRPr lang="en-US" sz="2400" dirty="0">
              <a:solidFill>
                <a:srgbClr val="0000FF"/>
              </a:solidFill>
              <a:latin typeface="Trebuchet MS"/>
            </a:endParaRPr>
          </a:p>
          <a:p>
            <a:pPr>
              <a:buFont typeface="Arial" panose="020B0604020202020204" pitchFamily="34" charset="0"/>
              <a:buChar char="•"/>
            </a:pPr>
            <a:r>
              <a:rPr lang="en-US" sz="2400" b="1" i="1" dirty="0">
                <a:solidFill>
                  <a:srgbClr val="0000FF"/>
                </a:solidFill>
                <a:latin typeface="Trebuchet MS"/>
              </a:rPr>
              <a:t>Diversity: </a:t>
            </a:r>
            <a:r>
              <a:rPr lang="en-US" sz="2400" dirty="0">
                <a:solidFill>
                  <a:srgbClr val="0000FF"/>
                </a:solidFill>
                <a:latin typeface="Trebuchet MS"/>
              </a:rPr>
              <a:t>The generated fonts have a diversity which is different from the training images.</a:t>
            </a:r>
          </a:p>
        </p:txBody>
      </p:sp>
      <p:sp>
        <p:nvSpPr>
          <p:cNvPr id="3" name="Text Box 34">
            <a:extLst>
              <a:ext uri="{FF2B5EF4-FFF2-40B4-BE49-F238E27FC236}">
                <a16:creationId xmlns:a16="http://schemas.microsoft.com/office/drawing/2014/main" id="{9B251D7B-B542-4369-8C3D-ECA4586A5479}"/>
              </a:ext>
            </a:extLst>
          </p:cNvPr>
          <p:cNvSpPr txBox="1"/>
          <p:nvPr/>
        </p:nvSpPr>
        <p:spPr>
          <a:xfrm>
            <a:off x="426719" y="1171134"/>
            <a:ext cx="86715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Literature Survey</a:t>
            </a:r>
          </a:p>
        </p:txBody>
      </p:sp>
    </p:spTree>
    <p:extLst>
      <p:ext uri="{BB962C8B-B14F-4D97-AF65-F5344CB8AC3E}">
        <p14:creationId xmlns:p14="http://schemas.microsoft.com/office/powerpoint/2010/main" val="26213518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E4FD84-261E-4799-A1A5-369B6F7209CD}"/>
              </a:ext>
            </a:extLst>
          </p:cNvPr>
          <p:cNvSpPr txBox="1"/>
          <p:nvPr/>
        </p:nvSpPr>
        <p:spPr>
          <a:xfrm>
            <a:off x="260252" y="1800664"/>
            <a:ext cx="8623495"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eaLnBrk="0" fontAlgn="base">
              <a:spcBef>
                <a:spcPct val="0"/>
              </a:spcBef>
              <a:spcAft>
                <a:spcPct val="0"/>
              </a:spcAft>
            </a:pPr>
            <a:r>
              <a:rPr lang="en-US" altLang="en-US" sz="2400" b="1" dirty="0">
                <a:solidFill>
                  <a:srgbClr val="0000FF"/>
                </a:solidFill>
                <a:latin typeface="Trebuchet MS"/>
              </a:rPr>
              <a:t>Strengths:</a:t>
            </a:r>
          </a:p>
          <a:p>
            <a:pPr marL="457200" lvl="0" indent="-457200" eaLnBrk="0" fontAlgn="base">
              <a:spcBef>
                <a:spcPct val="0"/>
              </a:spcBef>
              <a:spcAft>
                <a:spcPct val="0"/>
              </a:spcAft>
              <a:buFont typeface="+mj-lt"/>
              <a:buAutoNum type="arabicPeriod"/>
            </a:pPr>
            <a:r>
              <a:rPr lang="en-US" altLang="en-US" sz="2400" dirty="0">
                <a:solidFill>
                  <a:srgbClr val="0000FF"/>
                </a:solidFill>
                <a:latin typeface="Trebuchet MS"/>
              </a:rPr>
              <a:t>Enough data is present. Hence, slight modifications lead to the generation of significantly large number of fonts with high </a:t>
            </a:r>
            <a:r>
              <a:rPr lang="en-US" altLang="en-US" sz="2400" i="1" dirty="0">
                <a:solidFill>
                  <a:srgbClr val="0000FF"/>
                </a:solidFill>
                <a:latin typeface="Trebuchet MS"/>
              </a:rPr>
              <a:t>legibility</a:t>
            </a:r>
            <a:r>
              <a:rPr lang="en-US" altLang="en-US" sz="2400" dirty="0">
                <a:solidFill>
                  <a:srgbClr val="0000FF"/>
                </a:solidFill>
                <a:latin typeface="Trebuchet MS"/>
              </a:rPr>
              <a:t>. </a:t>
            </a:r>
          </a:p>
          <a:p>
            <a:pPr marL="457200" lvl="0" indent="-457200" eaLnBrk="0" fontAlgn="base">
              <a:spcBef>
                <a:spcPct val="0"/>
              </a:spcBef>
              <a:spcAft>
                <a:spcPct val="0"/>
              </a:spcAft>
              <a:buFont typeface="+mj-lt"/>
              <a:buAutoNum type="arabicPeriod"/>
            </a:pPr>
            <a:r>
              <a:rPr lang="en-US" altLang="en-US" sz="2400" i="1" dirty="0">
                <a:solidFill>
                  <a:srgbClr val="0000FF"/>
                </a:solidFill>
                <a:latin typeface="Trebuchet MS"/>
              </a:rPr>
              <a:t>Style consistency </a:t>
            </a:r>
            <a:r>
              <a:rPr lang="en-US" altLang="en-US" sz="2400" dirty="0">
                <a:solidFill>
                  <a:srgbClr val="0000FF"/>
                </a:solidFill>
                <a:latin typeface="Trebuchet MS"/>
              </a:rPr>
              <a:t>is reasonable.</a:t>
            </a:r>
          </a:p>
          <a:p>
            <a:pPr lvl="0" eaLnBrk="0" fontAlgn="base">
              <a:spcBef>
                <a:spcPct val="0"/>
              </a:spcBef>
              <a:spcAft>
                <a:spcPct val="0"/>
              </a:spcAft>
              <a:buFontTx/>
              <a:buAutoNum type="arabicPeriod" startAt="2"/>
            </a:pPr>
            <a:endParaRPr lang="en-US" altLang="en-US" sz="2400" dirty="0">
              <a:solidFill>
                <a:srgbClr val="0000FF"/>
              </a:solidFill>
              <a:latin typeface="Trebuchet MS"/>
            </a:endParaRPr>
          </a:p>
          <a:p>
            <a:pPr lvl="0" eaLnBrk="0" fontAlgn="base">
              <a:spcBef>
                <a:spcPct val="0"/>
              </a:spcBef>
              <a:spcAft>
                <a:spcPct val="0"/>
              </a:spcAft>
            </a:pPr>
            <a:r>
              <a:rPr lang="en-US" altLang="en-US" sz="2400" b="1" dirty="0">
                <a:solidFill>
                  <a:srgbClr val="0000FF"/>
                </a:solidFill>
                <a:latin typeface="Trebuchet MS"/>
              </a:rPr>
              <a:t>Weaknesses:</a:t>
            </a:r>
          </a:p>
          <a:p>
            <a:pPr marL="457200" lvl="0" indent="-457200" eaLnBrk="0" fontAlgn="base">
              <a:spcBef>
                <a:spcPct val="0"/>
              </a:spcBef>
              <a:spcAft>
                <a:spcPct val="0"/>
              </a:spcAft>
              <a:buFont typeface="+mj-lt"/>
              <a:buAutoNum type="arabicPeriod"/>
            </a:pPr>
            <a:r>
              <a:rPr lang="en-US" altLang="en-US" sz="2400" dirty="0">
                <a:solidFill>
                  <a:srgbClr val="0000FF"/>
                </a:solidFill>
                <a:latin typeface="Trebuchet MS"/>
              </a:rPr>
              <a:t>There is an extremely high data dependency.</a:t>
            </a:r>
          </a:p>
          <a:p>
            <a:pPr marL="457200" lvl="0" indent="-457200" eaLnBrk="0" fontAlgn="base">
              <a:spcBef>
                <a:spcPct val="0"/>
              </a:spcBef>
              <a:spcAft>
                <a:spcPct val="0"/>
              </a:spcAft>
              <a:buFont typeface="+mj-lt"/>
              <a:buAutoNum type="arabicPeriod"/>
            </a:pPr>
            <a:r>
              <a:rPr lang="en-US" altLang="en-US" sz="2400" i="1" dirty="0">
                <a:solidFill>
                  <a:srgbClr val="0000FF"/>
                </a:solidFill>
                <a:latin typeface="Trebuchet MS"/>
              </a:rPr>
              <a:t>Diversity</a:t>
            </a:r>
            <a:r>
              <a:rPr lang="en-US" altLang="en-US" sz="2400" dirty="0">
                <a:solidFill>
                  <a:srgbClr val="0000FF"/>
                </a:solidFill>
                <a:latin typeface="Trebuchet MS"/>
              </a:rPr>
              <a:t> is quite low. </a:t>
            </a:r>
          </a:p>
        </p:txBody>
      </p:sp>
      <p:sp>
        <p:nvSpPr>
          <p:cNvPr id="4" name="Text Box 34">
            <a:extLst>
              <a:ext uri="{FF2B5EF4-FFF2-40B4-BE49-F238E27FC236}">
                <a16:creationId xmlns:a16="http://schemas.microsoft.com/office/drawing/2014/main" id="{9884E160-2BC5-4755-BB8F-335DF55C667B}"/>
              </a:ext>
            </a:extLst>
          </p:cNvPr>
          <p:cNvSpPr txBox="1"/>
          <p:nvPr/>
        </p:nvSpPr>
        <p:spPr>
          <a:xfrm>
            <a:off x="1417319" y="1143000"/>
            <a:ext cx="76809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Discussion</a:t>
            </a:r>
          </a:p>
        </p:txBody>
      </p:sp>
    </p:spTree>
    <p:extLst>
      <p:ext uri="{BB962C8B-B14F-4D97-AF65-F5344CB8AC3E}">
        <p14:creationId xmlns:p14="http://schemas.microsoft.com/office/powerpoint/2010/main" val="2777570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arrow&#10;&#10;Description automatically generated">
            <a:extLst>
              <a:ext uri="{FF2B5EF4-FFF2-40B4-BE49-F238E27FC236}">
                <a16:creationId xmlns:a16="http://schemas.microsoft.com/office/drawing/2014/main" id="{164DD791-000D-4CFD-A198-1F0437797B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3379" y="1739985"/>
            <a:ext cx="4726744" cy="4382163"/>
          </a:xfrm>
          <a:prstGeom prst="rect">
            <a:avLst/>
          </a:prstGeom>
        </p:spPr>
      </p:pic>
      <p:sp>
        <p:nvSpPr>
          <p:cNvPr id="4" name="Text Box 34">
            <a:extLst>
              <a:ext uri="{FF2B5EF4-FFF2-40B4-BE49-F238E27FC236}">
                <a16:creationId xmlns:a16="http://schemas.microsoft.com/office/drawing/2014/main" id="{9B6E0711-F9A7-4D59-8E7A-5FA273F970FA}"/>
              </a:ext>
            </a:extLst>
          </p:cNvPr>
          <p:cNvSpPr txBox="1"/>
          <p:nvPr/>
        </p:nvSpPr>
        <p:spPr>
          <a:xfrm>
            <a:off x="426719" y="1171134"/>
            <a:ext cx="86715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Literature Survey</a:t>
            </a:r>
          </a:p>
        </p:txBody>
      </p:sp>
    </p:spTree>
    <p:extLst>
      <p:ext uri="{BB962C8B-B14F-4D97-AF65-F5344CB8AC3E}">
        <p14:creationId xmlns:p14="http://schemas.microsoft.com/office/powerpoint/2010/main" val="244568884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epfonts">
            <a:hlinkClick r:id="" action="ppaction://media"/>
            <a:extLst>
              <a:ext uri="{FF2B5EF4-FFF2-40B4-BE49-F238E27FC236}">
                <a16:creationId xmlns:a16="http://schemas.microsoft.com/office/drawing/2014/main" id="{5AACBD8B-8E78-4CEC-9AFD-34F9257CD6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63040" y="1400811"/>
            <a:ext cx="5135733" cy="5135733"/>
          </a:xfrm>
          <a:prstGeom prst="rect">
            <a:avLst/>
          </a:prstGeom>
        </p:spPr>
      </p:pic>
      <p:sp>
        <p:nvSpPr>
          <p:cNvPr id="3" name="Text Box 34">
            <a:extLst>
              <a:ext uri="{FF2B5EF4-FFF2-40B4-BE49-F238E27FC236}">
                <a16:creationId xmlns:a16="http://schemas.microsoft.com/office/drawing/2014/main" id="{D8A07771-0D76-4758-91A8-035F43BBE9CB}"/>
              </a:ext>
            </a:extLst>
          </p:cNvPr>
          <p:cNvSpPr txBox="1"/>
          <p:nvPr/>
        </p:nvSpPr>
        <p:spPr>
          <a:xfrm>
            <a:off x="426719" y="1171134"/>
            <a:ext cx="86715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Literature Survey</a:t>
            </a:r>
          </a:p>
        </p:txBody>
      </p:sp>
    </p:spTree>
    <p:extLst>
      <p:ext uri="{BB962C8B-B14F-4D97-AF65-F5344CB8AC3E}">
        <p14:creationId xmlns:p14="http://schemas.microsoft.com/office/powerpoint/2010/main" val="24211967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151AB0-BCC5-4AFD-9017-EC373C4D56EB}"/>
              </a:ext>
            </a:extLst>
          </p:cNvPr>
          <p:cNvSpPr/>
          <p:nvPr/>
        </p:nvSpPr>
        <p:spPr>
          <a:xfrm>
            <a:off x="126609" y="3710353"/>
            <a:ext cx="8356210" cy="2308324"/>
          </a:xfrm>
          <a:prstGeom prst="rect">
            <a:avLst/>
          </a:prstGeom>
        </p:spPr>
        <p:txBody>
          <a:bodyPr wrap="square">
            <a:spAutoFit/>
          </a:bodyPr>
          <a:lstStyle/>
          <a:p>
            <a:pPr lvl="0" eaLnBrk="0" fontAlgn="base">
              <a:spcBef>
                <a:spcPct val="0"/>
              </a:spcBef>
              <a:spcAft>
                <a:spcPct val="0"/>
              </a:spcAft>
            </a:pPr>
            <a:r>
              <a:rPr lang="en-US" altLang="en-US" sz="2400" b="1" dirty="0">
                <a:solidFill>
                  <a:srgbClr val="0000FF"/>
                </a:solidFill>
                <a:latin typeface="Trebuchet MS"/>
              </a:rPr>
              <a:t>Summary:</a:t>
            </a:r>
          </a:p>
          <a:p>
            <a:pPr lvl="0" eaLnBrk="0" fontAlgn="base">
              <a:spcBef>
                <a:spcPct val="0"/>
              </a:spcBef>
              <a:spcAft>
                <a:spcPct val="0"/>
              </a:spcAft>
            </a:pPr>
            <a:r>
              <a:rPr lang="en-US" altLang="en-US" sz="2400" dirty="0">
                <a:solidFill>
                  <a:srgbClr val="0000FF"/>
                </a:solidFill>
                <a:latin typeface="Trebuchet MS"/>
              </a:rPr>
              <a:t>The goal of this paper is new font generation. However this is done using deep convolutional generative adversarial networks(a comparatively newer concept).</a:t>
            </a:r>
          </a:p>
          <a:p>
            <a:pPr lvl="0" eaLnBrk="0" fontAlgn="base">
              <a:spcBef>
                <a:spcPct val="0"/>
              </a:spcBef>
              <a:spcAft>
                <a:spcPct val="0"/>
              </a:spcAft>
            </a:pPr>
            <a:r>
              <a:rPr lang="en-US" altLang="en-US" sz="2400" dirty="0">
                <a:solidFill>
                  <a:srgbClr val="0000FF"/>
                </a:solidFill>
                <a:latin typeface="Trebuchet MS"/>
              </a:rPr>
              <a:t>The data requirement is about 6561 different fonts. </a:t>
            </a:r>
          </a:p>
          <a:p>
            <a:pPr lvl="0" eaLnBrk="0" fontAlgn="base">
              <a:spcBef>
                <a:spcPct val="0"/>
              </a:spcBef>
              <a:spcAft>
                <a:spcPct val="0"/>
              </a:spcAft>
            </a:pPr>
            <a:r>
              <a:rPr lang="en-US" altLang="en-US" sz="2400" dirty="0">
                <a:solidFill>
                  <a:srgbClr val="0000FF"/>
                </a:solidFill>
                <a:latin typeface="Trebuchet MS"/>
              </a:rPr>
              <a:t>This paper provides a significant benchmark to our project.</a:t>
            </a:r>
          </a:p>
        </p:txBody>
      </p:sp>
      <p:sp>
        <p:nvSpPr>
          <p:cNvPr id="3" name="Rectangle 2">
            <a:extLst>
              <a:ext uri="{FF2B5EF4-FFF2-40B4-BE49-F238E27FC236}">
                <a16:creationId xmlns:a16="http://schemas.microsoft.com/office/drawing/2014/main" id="{A047AD35-CA4F-46E4-BA45-A1F3B51B39D4}"/>
              </a:ext>
            </a:extLst>
          </p:cNvPr>
          <p:cNvSpPr/>
          <p:nvPr/>
        </p:nvSpPr>
        <p:spPr>
          <a:xfrm>
            <a:off x="-270803" y="1531428"/>
            <a:ext cx="9541412" cy="1862048"/>
          </a:xfrm>
          <a:prstGeom prst="rect">
            <a:avLst/>
          </a:prstGeom>
        </p:spPr>
        <p:txBody>
          <a:bodyPr wrap="square">
            <a:spAutoFit/>
          </a:bodyPr>
          <a:lstStyle/>
          <a:p>
            <a:pPr marL="324000" indent="12700" eaLnBrk="0">
              <a:defRPr/>
            </a:pPr>
            <a:r>
              <a:rPr lang="en-IN" sz="2300" b="1" dirty="0">
                <a:latin typeface="Trebuchet MS" panose="020B0603020202020204" pitchFamily="34" charset="0"/>
              </a:rPr>
              <a:t>Research paper</a:t>
            </a:r>
          </a:p>
          <a:p>
            <a:pPr marL="324000" eaLnBrk="0">
              <a:defRPr/>
            </a:pPr>
            <a:r>
              <a:rPr lang="en-US" sz="2300" dirty="0">
                <a:latin typeface="Trebuchet MS" panose="020B0603020202020204" pitchFamily="34" charset="0"/>
              </a:rPr>
              <a:t>[2] 	</a:t>
            </a:r>
            <a:r>
              <a:rPr lang="en-IN" sz="2300" dirty="0">
                <a:latin typeface="Trebuchet MS" panose="020B0603020202020204" pitchFamily="34" charset="0"/>
              </a:rPr>
              <a:t>Hideaki </a:t>
            </a:r>
            <a:r>
              <a:rPr lang="en-IN" sz="2300" dirty="0" err="1">
                <a:latin typeface="Trebuchet MS" panose="020B0603020202020204" pitchFamily="34" charset="0"/>
              </a:rPr>
              <a:t>Hayashia</a:t>
            </a:r>
            <a:r>
              <a:rPr lang="en-IN" sz="2300" dirty="0">
                <a:latin typeface="Trebuchet MS" panose="020B0603020202020204" pitchFamily="34" charset="0"/>
              </a:rPr>
              <a:t>, </a:t>
            </a:r>
            <a:r>
              <a:rPr lang="en-IN" sz="2300" dirty="0" err="1">
                <a:latin typeface="Trebuchet MS" panose="020B0603020202020204" pitchFamily="34" charset="0"/>
              </a:rPr>
              <a:t>Kohtaro</a:t>
            </a:r>
            <a:r>
              <a:rPr lang="en-IN" sz="2300" dirty="0">
                <a:latin typeface="Trebuchet MS" panose="020B0603020202020204" pitchFamily="34" charset="0"/>
              </a:rPr>
              <a:t> </a:t>
            </a:r>
            <a:r>
              <a:rPr lang="en-IN" sz="2300" dirty="0" err="1">
                <a:latin typeface="Trebuchet MS" panose="020B0603020202020204" pitchFamily="34" charset="0"/>
              </a:rPr>
              <a:t>Abea</a:t>
            </a:r>
            <a:r>
              <a:rPr lang="en-IN" sz="2300" dirty="0">
                <a:latin typeface="Trebuchet MS" panose="020B0603020202020204" pitchFamily="34" charset="0"/>
              </a:rPr>
              <a:t>, Seiichi </a:t>
            </a:r>
            <a:r>
              <a:rPr lang="en-IN" sz="2300" dirty="0" err="1">
                <a:latin typeface="Trebuchet MS" panose="020B0603020202020204" pitchFamily="34" charset="0"/>
              </a:rPr>
              <a:t>Uchidaa</a:t>
            </a:r>
            <a:r>
              <a:rPr lang="en-IN" sz="2300" dirty="0">
                <a:latin typeface="Trebuchet MS" panose="020B0603020202020204" pitchFamily="34" charset="0"/>
              </a:rPr>
              <a:t>, 	</a:t>
            </a:r>
            <a:r>
              <a:rPr lang="en-IN" sz="2300" dirty="0" err="1">
                <a:latin typeface="Trebuchet MS" panose="020B0603020202020204" pitchFamily="34" charset="0"/>
              </a:rPr>
              <a:t>GlyphGAN</a:t>
            </a:r>
            <a:r>
              <a:rPr lang="en-IN" sz="2300" dirty="0">
                <a:latin typeface="Trebuchet MS" panose="020B0603020202020204" pitchFamily="34" charset="0"/>
              </a:rPr>
              <a:t>,</a:t>
            </a:r>
            <a:r>
              <a:rPr lang="en-US" sz="2300" dirty="0">
                <a:latin typeface="Trebuchet MS" panose="020B0603020202020204" pitchFamily="34" charset="0"/>
              </a:rPr>
              <a:t> </a:t>
            </a:r>
            <a:r>
              <a:rPr lang="en-US" sz="2300" i="1" dirty="0">
                <a:latin typeface="Trebuchet MS" panose="020B0603020202020204" pitchFamily="34" charset="0"/>
              </a:rPr>
              <a:t>Department of Advanced Information 	Technology</a:t>
            </a:r>
            <a:r>
              <a:rPr lang="en-IN" sz="2300" dirty="0">
                <a:latin typeface="Trebuchet MS" panose="020B0603020202020204" pitchFamily="34" charset="0"/>
              </a:rPr>
              <a:t>, May 30, 2019</a:t>
            </a:r>
            <a:r>
              <a:rPr lang="en-US" sz="2300" dirty="0">
                <a:latin typeface="Trebuchet MS" panose="020B0603020202020204" pitchFamily="34" charset="0"/>
              </a:rPr>
              <a:t>.</a:t>
            </a:r>
            <a:r>
              <a:rPr lang="en-IN" sz="2300" dirty="0">
                <a:latin typeface="Trebuchet MS" panose="020B0603020202020204" pitchFamily="34" charset="0"/>
              </a:rPr>
              <a:t> Available:</a:t>
            </a:r>
          </a:p>
          <a:p>
            <a:pPr marL="324000" eaLnBrk="0">
              <a:defRPr/>
            </a:pPr>
            <a:r>
              <a:rPr lang="en-IN" sz="2300" dirty="0">
                <a:latin typeface="Trebuchet MS" panose="020B0603020202020204" pitchFamily="34" charset="0"/>
              </a:rPr>
              <a:t>	</a:t>
            </a:r>
            <a:r>
              <a:rPr lang="en-IN" sz="2300" u="sng" dirty="0">
                <a:solidFill>
                  <a:srgbClr val="0000FF"/>
                </a:solidFill>
                <a:latin typeface="Trebuchet MS"/>
                <a:hlinkClick r:id="rId2">
                  <a:extLst>
                    <a:ext uri="{A12FA001-AC4F-418D-AE19-62706E023703}">
                      <ahyp:hlinkClr xmlns:ahyp="http://schemas.microsoft.com/office/drawing/2018/hyperlinkcolor" val="tx"/>
                    </a:ext>
                  </a:extLst>
                </a:hlinkClick>
              </a:rPr>
              <a:t>https://arxiv.org/pdf/1905.12502.pdf</a:t>
            </a:r>
            <a:r>
              <a:rPr lang="en-IN" sz="2300" dirty="0">
                <a:latin typeface="Trebuchet MS" panose="020B0603020202020204" pitchFamily="34" charset="0"/>
              </a:rPr>
              <a:t> [Accessed Sep. 04, 2020]</a:t>
            </a:r>
          </a:p>
        </p:txBody>
      </p:sp>
      <p:sp>
        <p:nvSpPr>
          <p:cNvPr id="4" name="Text Box 34">
            <a:extLst>
              <a:ext uri="{FF2B5EF4-FFF2-40B4-BE49-F238E27FC236}">
                <a16:creationId xmlns:a16="http://schemas.microsoft.com/office/drawing/2014/main" id="{E01FB090-586E-4EE6-87EC-1B1976D71B62}"/>
              </a:ext>
            </a:extLst>
          </p:cNvPr>
          <p:cNvSpPr txBox="1"/>
          <p:nvPr/>
        </p:nvSpPr>
        <p:spPr>
          <a:xfrm>
            <a:off x="426719" y="1171134"/>
            <a:ext cx="86715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Literature Survey</a:t>
            </a:r>
          </a:p>
        </p:txBody>
      </p:sp>
    </p:spTree>
    <p:extLst>
      <p:ext uri="{BB962C8B-B14F-4D97-AF65-F5344CB8AC3E}">
        <p14:creationId xmlns:p14="http://schemas.microsoft.com/office/powerpoint/2010/main" val="415420731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3DDE4B-2D90-44F5-93D6-032EFF7AFF61}"/>
              </a:ext>
            </a:extLst>
          </p:cNvPr>
          <p:cNvSpPr/>
          <p:nvPr/>
        </p:nvSpPr>
        <p:spPr>
          <a:xfrm>
            <a:off x="182879" y="1613119"/>
            <a:ext cx="7638758" cy="4185761"/>
          </a:xfrm>
          <a:prstGeom prst="rect">
            <a:avLst/>
          </a:prstGeom>
        </p:spPr>
        <p:txBody>
          <a:bodyPr wrap="square">
            <a:spAutoFit/>
          </a:bodyPr>
          <a:lstStyle/>
          <a:p>
            <a:pPr lvl="0" eaLnBrk="0" fontAlgn="base">
              <a:spcBef>
                <a:spcPct val="0"/>
              </a:spcBef>
              <a:spcAft>
                <a:spcPct val="0"/>
              </a:spcAft>
            </a:pPr>
            <a:endParaRPr lang="en-US" altLang="en-US" sz="1600" dirty="0">
              <a:solidFill>
                <a:schemeClr val="tx1"/>
              </a:solidFill>
            </a:endParaRPr>
          </a:p>
          <a:p>
            <a:pPr lvl="0" eaLnBrk="0" fontAlgn="base">
              <a:spcBef>
                <a:spcPct val="0"/>
              </a:spcBef>
              <a:spcAft>
                <a:spcPct val="0"/>
              </a:spcAft>
            </a:pPr>
            <a:r>
              <a:rPr lang="en-US" altLang="en-US" sz="2400" b="1" dirty="0">
                <a:solidFill>
                  <a:srgbClr val="0000FF"/>
                </a:solidFill>
                <a:latin typeface="Trebuchet MS"/>
              </a:rPr>
              <a:t>Strengths:</a:t>
            </a:r>
          </a:p>
          <a:p>
            <a:pPr marL="457200" lvl="0" indent="-457200" eaLnBrk="0" fontAlgn="base">
              <a:spcBef>
                <a:spcPct val="0"/>
              </a:spcBef>
              <a:spcAft>
                <a:spcPct val="0"/>
              </a:spcAft>
              <a:buFont typeface="+mj-lt"/>
              <a:buAutoNum type="arabicPeriod"/>
            </a:pPr>
            <a:r>
              <a:rPr lang="en-US" altLang="en-US" sz="2400" dirty="0">
                <a:solidFill>
                  <a:srgbClr val="0000FF"/>
                </a:solidFill>
                <a:latin typeface="Trebuchet MS"/>
              </a:rPr>
              <a:t>Better </a:t>
            </a:r>
            <a:r>
              <a:rPr lang="en-US" altLang="en-US" sz="2400" i="1" dirty="0">
                <a:solidFill>
                  <a:srgbClr val="0000FF"/>
                </a:solidFill>
                <a:latin typeface="Trebuchet MS"/>
              </a:rPr>
              <a:t>legibility</a:t>
            </a:r>
            <a:r>
              <a:rPr lang="en-US" altLang="en-US" sz="2400" dirty="0">
                <a:solidFill>
                  <a:srgbClr val="0000FF"/>
                </a:solidFill>
                <a:latin typeface="Trebuchet MS"/>
              </a:rPr>
              <a:t> compared to deep-fonts.</a:t>
            </a:r>
          </a:p>
          <a:p>
            <a:pPr marL="457200" lvl="0" indent="-457200" eaLnBrk="0" fontAlgn="base">
              <a:spcBef>
                <a:spcPct val="0"/>
              </a:spcBef>
              <a:spcAft>
                <a:spcPct val="0"/>
              </a:spcAft>
              <a:buFont typeface="+mj-lt"/>
              <a:buAutoNum type="arabicPeriod"/>
            </a:pPr>
            <a:r>
              <a:rPr lang="en-US" altLang="en-US" sz="2400" i="1" dirty="0">
                <a:solidFill>
                  <a:srgbClr val="0000FF"/>
                </a:solidFill>
                <a:latin typeface="Trebuchet MS"/>
              </a:rPr>
              <a:t>Style consistency </a:t>
            </a:r>
            <a:r>
              <a:rPr lang="en-US" altLang="en-US" sz="2400" dirty="0">
                <a:solidFill>
                  <a:srgbClr val="0000FF"/>
                </a:solidFill>
                <a:latin typeface="Trebuchet MS"/>
              </a:rPr>
              <a:t>is the same.</a:t>
            </a:r>
          </a:p>
          <a:p>
            <a:pPr marL="457200" lvl="0" indent="-457200" eaLnBrk="0" fontAlgn="base">
              <a:spcBef>
                <a:spcPct val="0"/>
              </a:spcBef>
              <a:spcAft>
                <a:spcPct val="0"/>
              </a:spcAft>
              <a:buFont typeface="+mj-lt"/>
              <a:buAutoNum type="arabicPeriod"/>
            </a:pPr>
            <a:r>
              <a:rPr lang="en-US" altLang="en-US" sz="2400" dirty="0">
                <a:solidFill>
                  <a:srgbClr val="0000FF"/>
                </a:solidFill>
                <a:latin typeface="Trebuchet MS"/>
              </a:rPr>
              <a:t>More </a:t>
            </a:r>
            <a:r>
              <a:rPr lang="en-US" altLang="en-US" sz="2400" i="1" dirty="0">
                <a:solidFill>
                  <a:srgbClr val="0000FF"/>
                </a:solidFill>
                <a:latin typeface="Trebuchet MS"/>
              </a:rPr>
              <a:t>diversity</a:t>
            </a:r>
            <a:r>
              <a:rPr lang="en-US" altLang="en-US" sz="2400" dirty="0">
                <a:solidFill>
                  <a:srgbClr val="0000FF"/>
                </a:solidFill>
                <a:latin typeface="Trebuchet MS"/>
              </a:rPr>
              <a:t> in available in the fonts compared to deep-fonts.    </a:t>
            </a:r>
          </a:p>
          <a:p>
            <a:pPr lvl="0" eaLnBrk="0" fontAlgn="base">
              <a:spcBef>
                <a:spcPct val="0"/>
              </a:spcBef>
              <a:spcAft>
                <a:spcPct val="0"/>
              </a:spcAft>
            </a:pPr>
            <a:br>
              <a:rPr lang="en-US" altLang="en-US" dirty="0">
                <a:solidFill>
                  <a:srgbClr val="222222"/>
                </a:solidFill>
                <a:latin typeface="Helvetica Neue"/>
              </a:rPr>
            </a:br>
            <a:endParaRPr lang="en-US" altLang="en-US" sz="1600" dirty="0">
              <a:solidFill>
                <a:schemeClr val="tx1"/>
              </a:solidFill>
            </a:endParaRPr>
          </a:p>
          <a:p>
            <a:pPr lvl="0" eaLnBrk="0" fontAlgn="base">
              <a:spcBef>
                <a:spcPct val="0"/>
              </a:spcBef>
              <a:spcAft>
                <a:spcPct val="0"/>
              </a:spcAft>
            </a:pPr>
            <a:r>
              <a:rPr lang="en-US" altLang="en-US" sz="2400" b="1" dirty="0">
                <a:solidFill>
                  <a:srgbClr val="0000FF"/>
                </a:solidFill>
                <a:latin typeface="Trebuchet MS"/>
              </a:rPr>
              <a:t>Weaknesses:</a:t>
            </a:r>
          </a:p>
          <a:p>
            <a:pPr marL="457200" indent="-457200" eaLnBrk="0" fontAlgn="base">
              <a:spcBef>
                <a:spcPct val="0"/>
              </a:spcBef>
              <a:spcAft>
                <a:spcPct val="0"/>
              </a:spcAft>
              <a:buFont typeface="+mj-lt"/>
              <a:buAutoNum type="arabicPeriod"/>
            </a:pPr>
            <a:r>
              <a:rPr lang="en-US" altLang="en-US" sz="2400" dirty="0">
                <a:solidFill>
                  <a:srgbClr val="0000FF"/>
                </a:solidFill>
                <a:latin typeface="Trebuchet MS"/>
              </a:rPr>
              <a:t>High data dependency is present, which is unavailable for Indian languages like Kannada.</a:t>
            </a:r>
          </a:p>
          <a:p>
            <a:pPr marL="457200" indent="-457200" eaLnBrk="0" fontAlgn="base">
              <a:spcBef>
                <a:spcPct val="0"/>
              </a:spcBef>
              <a:spcAft>
                <a:spcPct val="0"/>
              </a:spcAft>
              <a:buFont typeface="+mj-lt"/>
              <a:buAutoNum type="arabicPeriod"/>
            </a:pPr>
            <a:r>
              <a:rPr lang="en-US" altLang="en-US" sz="2400" dirty="0">
                <a:solidFill>
                  <a:srgbClr val="0000FF"/>
                </a:solidFill>
                <a:latin typeface="Trebuchet MS"/>
              </a:rPr>
              <a:t>The concept of style transfer is not present.</a:t>
            </a:r>
          </a:p>
        </p:txBody>
      </p:sp>
      <p:sp>
        <p:nvSpPr>
          <p:cNvPr id="4" name="Text Box 34">
            <a:extLst>
              <a:ext uri="{FF2B5EF4-FFF2-40B4-BE49-F238E27FC236}">
                <a16:creationId xmlns:a16="http://schemas.microsoft.com/office/drawing/2014/main" id="{EBBBBBF5-CAA6-4124-95B3-3DFDE551CCBC}"/>
              </a:ext>
            </a:extLst>
          </p:cNvPr>
          <p:cNvSpPr txBox="1"/>
          <p:nvPr/>
        </p:nvSpPr>
        <p:spPr>
          <a:xfrm>
            <a:off x="1417319" y="1143000"/>
            <a:ext cx="76809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Discussion</a:t>
            </a:r>
          </a:p>
        </p:txBody>
      </p:sp>
    </p:spTree>
    <p:extLst>
      <p:ext uri="{BB962C8B-B14F-4D97-AF65-F5344CB8AC3E}">
        <p14:creationId xmlns:p14="http://schemas.microsoft.com/office/powerpoint/2010/main" val="8865953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4"/>
          <p:cNvSpPr/>
          <p:nvPr/>
        </p:nvSpPr>
        <p:spPr>
          <a:xfrm>
            <a:off x="1524000" y="1581153"/>
            <a:ext cx="7620000" cy="36514"/>
          </a:xfrm>
          <a:prstGeom prst="rect">
            <a:avLst/>
          </a:prstGeom>
          <a:solidFill>
            <a:srgbClr val="33CCCC"/>
          </a:solidFill>
          <a:ln w="12700">
            <a:miter lim="400000"/>
          </a:ln>
        </p:spPr>
        <p:txBody>
          <a:bodyPr lIns="45719" rIns="45719" anchor="ctr"/>
          <a:lstStyle/>
          <a:p>
            <a:endParaRPr/>
          </a:p>
        </p:txBody>
      </p:sp>
      <p:sp>
        <p:nvSpPr>
          <p:cNvPr id="35" name="Text Box 34"/>
          <p:cNvSpPr txBox="1"/>
          <p:nvPr/>
        </p:nvSpPr>
        <p:spPr>
          <a:xfrm>
            <a:off x="2712720" y="1143000"/>
            <a:ext cx="6385560"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Abstract and Scope</a:t>
            </a:r>
          </a:p>
        </p:txBody>
      </p:sp>
      <p:sp>
        <p:nvSpPr>
          <p:cNvPr id="5" name="Rectangle 4">
            <a:extLst>
              <a:ext uri="{FF2B5EF4-FFF2-40B4-BE49-F238E27FC236}">
                <a16:creationId xmlns:a16="http://schemas.microsoft.com/office/drawing/2014/main" id="{795D1CBE-E649-4879-AB3A-049C0B606D0F}"/>
              </a:ext>
            </a:extLst>
          </p:cNvPr>
          <p:cNvSpPr/>
          <p:nvPr/>
        </p:nvSpPr>
        <p:spPr>
          <a:xfrm>
            <a:off x="1524000" y="1581153"/>
            <a:ext cx="7620000" cy="36514"/>
          </a:xfrm>
          <a:prstGeom prst="rect">
            <a:avLst/>
          </a:prstGeom>
          <a:solidFill>
            <a:srgbClr val="33CCCC"/>
          </a:solidFill>
          <a:ln w="12700">
            <a:miter lim="400000"/>
          </a:ln>
        </p:spPr>
        <p:txBody>
          <a:bodyPr lIns="45719" rIns="45719" anchor="ctr"/>
          <a:lstStyle/>
          <a:p>
            <a:endParaRPr/>
          </a:p>
        </p:txBody>
      </p:sp>
      <p:sp>
        <p:nvSpPr>
          <p:cNvPr id="6" name="Content Placeholder 2">
            <a:extLst>
              <a:ext uri="{FF2B5EF4-FFF2-40B4-BE49-F238E27FC236}">
                <a16:creationId xmlns:a16="http://schemas.microsoft.com/office/drawing/2014/main" id="{F3F37F74-9694-458E-B3E7-0D3DC046129B}"/>
              </a:ext>
            </a:extLst>
          </p:cNvPr>
          <p:cNvSpPr txBox="1"/>
          <p:nvPr/>
        </p:nvSpPr>
        <p:spPr>
          <a:xfrm>
            <a:off x="166023" y="1531763"/>
            <a:ext cx="7757161" cy="4154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b="1">
                <a:solidFill>
                  <a:srgbClr val="0033CC"/>
                </a:solidFill>
                <a:latin typeface="Trebuchet MS"/>
                <a:ea typeface="Trebuchet MS"/>
                <a:cs typeface="Trebuchet MS"/>
                <a:sym typeface="Trebuchet MS"/>
              </a:defRPr>
            </a:pPr>
            <a:r>
              <a:rPr dirty="0"/>
              <a:t>Problem statement:</a:t>
            </a:r>
          </a:p>
          <a:p>
            <a:pPr marL="342900" indent="-342900">
              <a:buSzPct val="100000"/>
              <a:buFont typeface="Arial"/>
              <a:buChar char="•"/>
              <a:defRPr sz="2400">
                <a:solidFill>
                  <a:srgbClr val="0033CC"/>
                </a:solidFill>
                <a:latin typeface="Trebuchet MS"/>
                <a:ea typeface="Trebuchet MS"/>
                <a:cs typeface="Trebuchet MS"/>
                <a:sym typeface="Trebuchet MS"/>
              </a:defRPr>
            </a:pPr>
            <a:r>
              <a:rPr dirty="0"/>
              <a:t>Indian languages currently have a limited set of fonts available.</a:t>
            </a:r>
          </a:p>
          <a:p>
            <a:pPr marL="342900" indent="-342900">
              <a:buSzPct val="100000"/>
              <a:buFont typeface="Arial"/>
              <a:buChar char="•"/>
              <a:defRPr sz="2400">
                <a:solidFill>
                  <a:srgbClr val="0033CC"/>
                </a:solidFill>
                <a:latin typeface="Trebuchet MS"/>
                <a:ea typeface="Trebuchet MS"/>
                <a:cs typeface="Trebuchet MS"/>
                <a:sym typeface="Trebuchet MS"/>
              </a:defRPr>
            </a:pPr>
            <a:r>
              <a:rPr dirty="0"/>
              <a:t>Generation of new fonts is a </a:t>
            </a:r>
            <a:r>
              <a:rPr b="1" dirty="0"/>
              <a:t>manual</a:t>
            </a:r>
            <a:r>
              <a:rPr dirty="0"/>
              <a:t> process where designers use tools to draw letters in a different ways.  </a:t>
            </a:r>
          </a:p>
          <a:p>
            <a:pPr marL="342900" indent="-342900">
              <a:buSzPct val="100000"/>
              <a:buFont typeface="Arial"/>
              <a:buChar char="•"/>
              <a:defRPr sz="2400">
                <a:solidFill>
                  <a:srgbClr val="0033CC"/>
                </a:solidFill>
                <a:latin typeface="Trebuchet MS"/>
                <a:ea typeface="Trebuchet MS"/>
                <a:cs typeface="Trebuchet MS"/>
                <a:sym typeface="Trebuchet MS"/>
              </a:defRPr>
            </a:pPr>
            <a:r>
              <a:rPr dirty="0"/>
              <a:t>The project </a:t>
            </a:r>
            <a:r>
              <a:rPr b="1" dirty="0"/>
              <a:t>goal is to automate </a:t>
            </a:r>
            <a:r>
              <a:rPr dirty="0"/>
              <a:t>the generation of </a:t>
            </a:r>
            <a:r>
              <a:rPr b="1" dirty="0"/>
              <a:t>new fonts</a:t>
            </a:r>
            <a:r>
              <a:rPr dirty="0"/>
              <a:t> for the </a:t>
            </a:r>
            <a:r>
              <a:rPr b="1" dirty="0"/>
              <a:t>Kannada scripts </a:t>
            </a:r>
            <a:r>
              <a:rPr dirty="0"/>
              <a:t>while simultaneously ensuring generation of maatras.</a:t>
            </a:r>
          </a:p>
          <a:p>
            <a:pPr marL="342900" indent="-342900">
              <a:buSzPct val="100000"/>
              <a:buFont typeface="Arial"/>
              <a:buChar char="•"/>
              <a:defRPr sz="2400">
                <a:solidFill>
                  <a:srgbClr val="0033CC"/>
                </a:solidFill>
                <a:latin typeface="Trebuchet MS"/>
                <a:ea typeface="Trebuchet MS"/>
                <a:cs typeface="Trebuchet MS"/>
                <a:sym typeface="Trebuchet MS"/>
              </a:defRPr>
            </a:pPr>
            <a:r>
              <a:rPr dirty="0"/>
              <a:t>We plan to also try and achieve </a:t>
            </a:r>
            <a:r>
              <a:rPr b="1" dirty="0"/>
              <a:t>style transfer </a:t>
            </a:r>
            <a:r>
              <a:rPr dirty="0"/>
              <a:t>from preexisting fonts for other languages like English.</a:t>
            </a:r>
          </a:p>
        </p:txBody>
      </p:sp>
      <p:pic>
        <p:nvPicPr>
          <p:cNvPr id="8" name="Picture 6" descr="Picture 6">
            <a:extLst>
              <a:ext uri="{FF2B5EF4-FFF2-40B4-BE49-F238E27FC236}">
                <a16:creationId xmlns:a16="http://schemas.microsoft.com/office/drawing/2014/main" id="{6CECF516-953C-4D76-885A-5E1CA2E205C5}"/>
              </a:ext>
            </a:extLst>
          </p:cNvPr>
          <p:cNvPicPr>
            <a:picLocks noChangeAspect="1"/>
          </p:cNvPicPr>
          <p:nvPr/>
        </p:nvPicPr>
        <p:blipFill>
          <a:blip r:embed="rId2"/>
          <a:srcRect l="14834" t="48346" r="71241" b="43220"/>
          <a:stretch>
            <a:fillRect/>
          </a:stretch>
        </p:blipFill>
        <p:spPr>
          <a:xfrm>
            <a:off x="6032965" y="5666901"/>
            <a:ext cx="2676569" cy="817216"/>
          </a:xfrm>
          <a:prstGeom prst="rect">
            <a:avLst/>
          </a:prstGeom>
          <a:ln w="12700">
            <a:miter lim="400000"/>
          </a:ln>
        </p:spPr>
      </p:pic>
      <p:pic>
        <p:nvPicPr>
          <p:cNvPr id="9" name="Picture 7" descr="Picture 7">
            <a:extLst>
              <a:ext uri="{FF2B5EF4-FFF2-40B4-BE49-F238E27FC236}">
                <a16:creationId xmlns:a16="http://schemas.microsoft.com/office/drawing/2014/main" id="{F673A7A5-39E6-420F-AED2-74C70B92C18C}"/>
              </a:ext>
            </a:extLst>
          </p:cNvPr>
          <p:cNvPicPr>
            <a:picLocks noChangeAspect="1"/>
          </p:cNvPicPr>
          <p:nvPr/>
        </p:nvPicPr>
        <p:blipFill>
          <a:blip r:embed="rId2"/>
          <a:srcRect l="14460" t="66711" r="69159" b="24392"/>
          <a:stretch>
            <a:fillRect/>
          </a:stretch>
        </p:blipFill>
        <p:spPr>
          <a:xfrm>
            <a:off x="185716" y="5666901"/>
            <a:ext cx="2676568" cy="817217"/>
          </a:xfrm>
          <a:prstGeom prst="rect">
            <a:avLst/>
          </a:prstGeom>
          <a:ln w="12700">
            <a:miter lim="400000"/>
          </a:ln>
        </p:spPr>
      </p:pic>
      <p:pic>
        <p:nvPicPr>
          <p:cNvPr id="10" name="Picture 8" descr="Picture 8">
            <a:extLst>
              <a:ext uri="{FF2B5EF4-FFF2-40B4-BE49-F238E27FC236}">
                <a16:creationId xmlns:a16="http://schemas.microsoft.com/office/drawing/2014/main" id="{DAE0179E-826D-4622-AC95-70AE0E053FCE}"/>
              </a:ext>
            </a:extLst>
          </p:cNvPr>
          <p:cNvPicPr>
            <a:picLocks noChangeAspect="1"/>
          </p:cNvPicPr>
          <p:nvPr/>
        </p:nvPicPr>
        <p:blipFill>
          <a:blip r:embed="rId2"/>
          <a:srcRect l="14151" t="30730" r="67828" b="60834"/>
          <a:stretch>
            <a:fillRect/>
          </a:stretch>
        </p:blipFill>
        <p:spPr>
          <a:xfrm>
            <a:off x="3081512" y="5672679"/>
            <a:ext cx="2732225" cy="817215"/>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3D9461CF-5D0E-4466-8382-EB6465B79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6430" y="1735117"/>
            <a:ext cx="4759205" cy="4728988"/>
          </a:xfrm>
          <a:prstGeom prst="rect">
            <a:avLst/>
          </a:prstGeom>
        </p:spPr>
      </p:pic>
      <p:sp>
        <p:nvSpPr>
          <p:cNvPr id="4" name="Text Box 34">
            <a:extLst>
              <a:ext uri="{FF2B5EF4-FFF2-40B4-BE49-F238E27FC236}">
                <a16:creationId xmlns:a16="http://schemas.microsoft.com/office/drawing/2014/main" id="{0511C2AF-84B4-4C3B-BB86-B66102459027}"/>
              </a:ext>
            </a:extLst>
          </p:cNvPr>
          <p:cNvSpPr txBox="1"/>
          <p:nvPr/>
        </p:nvSpPr>
        <p:spPr>
          <a:xfrm>
            <a:off x="426719" y="1171134"/>
            <a:ext cx="86715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Literature Survey</a:t>
            </a:r>
          </a:p>
        </p:txBody>
      </p:sp>
    </p:spTree>
    <p:extLst>
      <p:ext uri="{BB962C8B-B14F-4D97-AF65-F5344CB8AC3E}">
        <p14:creationId xmlns:p14="http://schemas.microsoft.com/office/powerpoint/2010/main" val="173968331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8">
            <a:extLst>
              <a:ext uri="{FF2B5EF4-FFF2-40B4-BE49-F238E27FC236}">
                <a16:creationId xmlns:a16="http://schemas.microsoft.com/office/drawing/2014/main" id="{F6FF99FA-9A26-4678-8513-C3FFF8ACC1EE}"/>
              </a:ext>
            </a:extLst>
          </p:cNvPr>
          <p:cNvGraphicFramePr>
            <a:graphicFrameLocks noGrp="1"/>
          </p:cNvGraphicFramePr>
          <p:nvPr>
            <p:extLst>
              <p:ext uri="{D42A27DB-BD31-4B8C-83A1-F6EECF244321}">
                <p14:modId xmlns:p14="http://schemas.microsoft.com/office/powerpoint/2010/main" val="3698446268"/>
              </p:ext>
            </p:extLst>
          </p:nvPr>
        </p:nvGraphicFramePr>
        <p:xfrm>
          <a:off x="201629" y="1995430"/>
          <a:ext cx="8290562" cy="1615440"/>
        </p:xfrm>
        <a:graphic>
          <a:graphicData uri="http://schemas.openxmlformats.org/drawingml/2006/table">
            <a:tbl>
              <a:tblPr firstRow="1" bandRow="1">
                <a:tableStyleId>{5C22544A-7EE6-4342-B048-85BDC9FD1C3A}</a:tableStyleId>
              </a:tblPr>
              <a:tblGrid>
                <a:gridCol w="2344618">
                  <a:extLst>
                    <a:ext uri="{9D8B030D-6E8A-4147-A177-3AD203B41FA5}">
                      <a16:colId xmlns:a16="http://schemas.microsoft.com/office/drawing/2014/main" val="2669960125"/>
                    </a:ext>
                  </a:extLst>
                </a:gridCol>
                <a:gridCol w="3123028">
                  <a:extLst>
                    <a:ext uri="{9D8B030D-6E8A-4147-A177-3AD203B41FA5}">
                      <a16:colId xmlns:a16="http://schemas.microsoft.com/office/drawing/2014/main" val="262917826"/>
                    </a:ext>
                  </a:extLst>
                </a:gridCol>
                <a:gridCol w="2822916">
                  <a:extLst>
                    <a:ext uri="{9D8B030D-6E8A-4147-A177-3AD203B41FA5}">
                      <a16:colId xmlns:a16="http://schemas.microsoft.com/office/drawing/2014/main" val="1444172890"/>
                    </a:ext>
                  </a:extLst>
                </a:gridCol>
              </a:tblGrid>
              <a:tr h="6515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Method</a:t>
                      </a:r>
                      <a:endParaRPr lang="en-IN" sz="2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rPr>
                        <a:t>Deep fonts</a:t>
                      </a:r>
                      <a:endParaRPr lang="en-IN" sz="2400" b="1"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i="0" u="none" strike="noStrike" cap="none" spc="0" baseline="0" dirty="0" err="1">
                          <a:solidFill>
                            <a:schemeClr val="tx1"/>
                          </a:solidFill>
                          <a:uFillTx/>
                          <a:latin typeface="+mn-lt"/>
                          <a:ea typeface="+mn-ea"/>
                          <a:cs typeface="+mn-cs"/>
                          <a:sym typeface="Arial"/>
                        </a:rPr>
                        <a:t>GlyphGAN</a:t>
                      </a:r>
                      <a:endParaRPr lang="en-IN" sz="2400" b="1" i="0" u="none" strike="noStrike" cap="none" spc="0" baseline="0" dirty="0">
                        <a:solidFill>
                          <a:schemeClr val="tx1"/>
                        </a:solidFill>
                        <a:uFillTx/>
                        <a:latin typeface="+mn-lt"/>
                        <a:ea typeface="+mn-ea"/>
                        <a:cs typeface="+mn-cs"/>
                        <a:sym typeface="Arial"/>
                      </a:endParaRPr>
                    </a:p>
                    <a:p>
                      <a:endParaRPr lang="en-IN" sz="1600" b="1" dirty="0">
                        <a:solidFill>
                          <a:schemeClr val="tx1"/>
                        </a:solidFill>
                      </a:endParaRPr>
                    </a:p>
                  </a:txBody>
                  <a:tcPr/>
                </a:tc>
                <a:extLst>
                  <a:ext uri="{0D108BD9-81ED-4DB2-BD59-A6C34878D82A}">
                    <a16:rowId xmlns:a16="http://schemas.microsoft.com/office/drawing/2014/main" val="190601163"/>
                  </a:ext>
                </a:extLst>
              </a:tr>
              <a:tr h="269609">
                <a:tc>
                  <a:txBody>
                    <a:bodyPr/>
                    <a:lstStyle/>
                    <a:p>
                      <a:pPr algn="ctr"/>
                      <a:r>
                        <a:rPr lang="en-US" sz="2400" b="1" i="0" u="none" strike="noStrike" cap="none" spc="0" baseline="0" dirty="0">
                          <a:solidFill>
                            <a:schemeClr val="tx1"/>
                          </a:solidFill>
                          <a:uFillTx/>
                          <a:latin typeface="+mn-lt"/>
                          <a:ea typeface="+mn-ea"/>
                          <a:cs typeface="+mn-cs"/>
                          <a:sym typeface="Arial"/>
                        </a:rPr>
                        <a:t>Goal</a:t>
                      </a:r>
                      <a:endParaRPr lang="en-IN" sz="2400" b="1" i="0" u="none" strike="noStrike" cap="none" spc="0" baseline="0" dirty="0">
                        <a:solidFill>
                          <a:schemeClr val="tx1"/>
                        </a:solidFill>
                        <a:uFillTx/>
                        <a:latin typeface="+mn-lt"/>
                        <a:ea typeface="+mn-ea"/>
                        <a:cs typeface="+mn-cs"/>
                        <a:sym typeface="Arial"/>
                      </a:endParaRPr>
                    </a:p>
                  </a:txBody>
                  <a:tcPr/>
                </a:tc>
                <a:tc>
                  <a:txBody>
                    <a:bodyPr/>
                    <a:lstStyle/>
                    <a:p>
                      <a:pPr marL="0" marR="0" indent="0" algn="ctr" defTabSz="914400" rtl="0" latinLnBrk="0">
                        <a:lnSpc>
                          <a:spcPct val="100000"/>
                        </a:lnSpc>
                        <a:spcBef>
                          <a:spcPts val="0"/>
                        </a:spcBef>
                        <a:spcAft>
                          <a:spcPts val="0"/>
                        </a:spcAft>
                        <a:buClrTx/>
                        <a:buSzTx/>
                        <a:buFontTx/>
                        <a:buNone/>
                        <a:tabLst/>
                      </a:pPr>
                      <a:r>
                        <a:rPr lang="en-US" altLang="en-US" sz="2400" b="0" i="1" u="none" strike="noStrike" cap="none" spc="0" baseline="0" dirty="0">
                          <a:solidFill>
                            <a:schemeClr val="tx1"/>
                          </a:solidFill>
                          <a:uFillTx/>
                          <a:latin typeface="+mn-lt"/>
                          <a:ea typeface="+mn-ea"/>
                          <a:cs typeface="+mn-cs"/>
                          <a:sym typeface="Arial"/>
                        </a:rPr>
                        <a:t>New font generation</a:t>
                      </a:r>
                      <a:endParaRPr lang="en-IN" sz="2400" b="0" i="1" u="none" strike="noStrike" cap="none" spc="0" baseline="0" dirty="0">
                        <a:solidFill>
                          <a:schemeClr val="tx1"/>
                        </a:solidFill>
                        <a:uFillTx/>
                        <a:latin typeface="+mn-lt"/>
                        <a:ea typeface="+mn-ea"/>
                        <a:cs typeface="+mn-cs"/>
                        <a:sym typeface="Arial"/>
                      </a:endParaRPr>
                    </a:p>
                  </a:txBody>
                  <a:tcPr/>
                </a:tc>
                <a:tc>
                  <a:txBody>
                    <a:bodyPr/>
                    <a:lstStyle/>
                    <a:p>
                      <a:pPr marL="0" marR="0" indent="0" algn="ctr" defTabSz="914400" rtl="0" latinLnBrk="0">
                        <a:lnSpc>
                          <a:spcPct val="100000"/>
                        </a:lnSpc>
                        <a:spcBef>
                          <a:spcPts val="0"/>
                        </a:spcBef>
                        <a:spcAft>
                          <a:spcPts val="0"/>
                        </a:spcAft>
                        <a:buClrTx/>
                        <a:buSzTx/>
                        <a:buFontTx/>
                        <a:buNone/>
                        <a:tabLst/>
                      </a:pPr>
                      <a:r>
                        <a:rPr lang="en-US" altLang="en-US" sz="2400" b="0" i="1" u="none" strike="noStrike" cap="none" spc="0" baseline="0" dirty="0">
                          <a:solidFill>
                            <a:schemeClr val="tx1"/>
                          </a:solidFill>
                          <a:uFillTx/>
                          <a:latin typeface="+mn-lt"/>
                          <a:ea typeface="+mn-ea"/>
                          <a:cs typeface="+mn-cs"/>
                          <a:sym typeface="Arial"/>
                        </a:rPr>
                        <a:t>New font generation</a:t>
                      </a:r>
                      <a:endParaRPr lang="en-IN" sz="2400" b="0" i="1" u="none" strike="noStrike" cap="none" spc="0" baseline="0" dirty="0">
                        <a:solidFill>
                          <a:schemeClr val="tx1"/>
                        </a:solidFill>
                        <a:uFillTx/>
                        <a:latin typeface="+mn-lt"/>
                        <a:ea typeface="+mn-ea"/>
                        <a:cs typeface="+mn-cs"/>
                        <a:sym typeface="Arial"/>
                      </a:endParaRPr>
                    </a:p>
                  </a:txBody>
                  <a:tcPr/>
                </a:tc>
                <a:extLst>
                  <a:ext uri="{0D108BD9-81ED-4DB2-BD59-A6C34878D82A}">
                    <a16:rowId xmlns:a16="http://schemas.microsoft.com/office/drawing/2014/main" val="2366439887"/>
                  </a:ext>
                </a:extLst>
              </a:tr>
              <a:tr h="269609">
                <a:tc>
                  <a:txBody>
                    <a:bodyPr/>
                    <a:lstStyle/>
                    <a:p>
                      <a:r>
                        <a:rPr lang="en-US" sz="2400" b="1" i="0" u="none" strike="noStrike" cap="none" spc="0" baseline="0" dirty="0">
                          <a:solidFill>
                            <a:schemeClr val="tx1"/>
                          </a:solidFill>
                          <a:uFillTx/>
                          <a:latin typeface="+mn-lt"/>
                          <a:ea typeface="+mn-ea"/>
                          <a:cs typeface="+mn-cs"/>
                          <a:sym typeface="Arial"/>
                        </a:rPr>
                        <a:t>Style consistency</a:t>
                      </a:r>
                      <a:endParaRPr lang="en-IN" sz="2400" b="1" i="0" u="none" strike="noStrike" cap="none" spc="0" baseline="0" dirty="0">
                        <a:solidFill>
                          <a:schemeClr val="tx1"/>
                        </a:solidFill>
                        <a:uFillTx/>
                        <a:latin typeface="+mn-lt"/>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1" u="none" strike="noStrike" cap="none" spc="0" baseline="0" dirty="0">
                          <a:solidFill>
                            <a:schemeClr val="tx1"/>
                          </a:solidFill>
                          <a:uFillTx/>
                          <a:latin typeface="+mn-lt"/>
                          <a:ea typeface="+mn-ea"/>
                          <a:cs typeface="+mn-cs"/>
                          <a:sym typeface="Arial"/>
                        </a:rPr>
                        <a:t>0.47</a:t>
                      </a:r>
                      <a:endParaRPr lang="en-IN" sz="2400" b="0" i="1" u="none" strike="noStrike" cap="none" spc="0" baseline="0" dirty="0">
                        <a:solidFill>
                          <a:schemeClr val="tx1"/>
                        </a:solidFill>
                        <a:uFillTx/>
                        <a:latin typeface="+mn-lt"/>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1" u="none" strike="noStrike" cap="none" spc="0" baseline="0" dirty="0">
                          <a:solidFill>
                            <a:schemeClr val="tx1"/>
                          </a:solidFill>
                          <a:uFillTx/>
                          <a:latin typeface="+mn-lt"/>
                          <a:ea typeface="+mn-ea"/>
                          <a:cs typeface="+mn-cs"/>
                          <a:sym typeface="Arial"/>
                        </a:rPr>
                        <a:t>0.47</a:t>
                      </a:r>
                      <a:endParaRPr lang="en-IN" sz="2400" b="0" i="1" u="none" strike="noStrike" cap="none" spc="0" baseline="0" dirty="0">
                        <a:solidFill>
                          <a:schemeClr val="tx1"/>
                        </a:solidFill>
                        <a:uFillTx/>
                        <a:latin typeface="+mn-lt"/>
                        <a:ea typeface="+mn-ea"/>
                        <a:cs typeface="+mn-cs"/>
                        <a:sym typeface="Arial"/>
                      </a:endParaRPr>
                    </a:p>
                  </a:txBody>
                  <a:tcPr/>
                </a:tc>
                <a:extLst>
                  <a:ext uri="{0D108BD9-81ED-4DB2-BD59-A6C34878D82A}">
                    <a16:rowId xmlns:a16="http://schemas.microsoft.com/office/drawing/2014/main" val="269308222"/>
                  </a:ext>
                </a:extLst>
              </a:tr>
            </a:tbl>
          </a:graphicData>
        </a:graphic>
      </p:graphicFrame>
      <p:sp>
        <p:nvSpPr>
          <p:cNvPr id="6" name="TextBox 5">
            <a:extLst>
              <a:ext uri="{FF2B5EF4-FFF2-40B4-BE49-F238E27FC236}">
                <a16:creationId xmlns:a16="http://schemas.microsoft.com/office/drawing/2014/main" id="{FB9FEC1A-6E25-4B87-ADC1-7AA08A3DA758}"/>
              </a:ext>
            </a:extLst>
          </p:cNvPr>
          <p:cNvSpPr txBox="1"/>
          <p:nvPr/>
        </p:nvSpPr>
        <p:spPr>
          <a:xfrm>
            <a:off x="201629" y="1524349"/>
            <a:ext cx="330121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dirty="0">
                <a:solidFill>
                  <a:srgbClr val="0000FF"/>
                </a:solidFill>
                <a:latin typeface="Trebuchet MS"/>
              </a:rPr>
              <a:t>Similarities:</a:t>
            </a:r>
            <a:endParaRPr lang="en-IN" sz="2400" b="1" dirty="0">
              <a:solidFill>
                <a:srgbClr val="0000FF"/>
              </a:solidFill>
              <a:latin typeface="Trebuchet MS"/>
            </a:endParaRPr>
          </a:p>
        </p:txBody>
      </p:sp>
      <p:sp>
        <p:nvSpPr>
          <p:cNvPr id="7" name="TextBox 6">
            <a:extLst>
              <a:ext uri="{FF2B5EF4-FFF2-40B4-BE49-F238E27FC236}">
                <a16:creationId xmlns:a16="http://schemas.microsoft.com/office/drawing/2014/main" id="{AB671C32-932C-4A31-AA38-15D0B28DCC64}"/>
              </a:ext>
            </a:extLst>
          </p:cNvPr>
          <p:cNvSpPr txBox="1"/>
          <p:nvPr/>
        </p:nvSpPr>
        <p:spPr>
          <a:xfrm>
            <a:off x="201629" y="3825183"/>
            <a:ext cx="330121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b="1" dirty="0">
                <a:solidFill>
                  <a:srgbClr val="0000FF"/>
                </a:solidFill>
                <a:latin typeface="Trebuchet MS"/>
              </a:rPr>
              <a:t>Differences:</a:t>
            </a:r>
            <a:endParaRPr lang="en-IN" sz="2400" b="1" dirty="0">
              <a:solidFill>
                <a:srgbClr val="0000FF"/>
              </a:solidFill>
              <a:latin typeface="Trebuchet MS"/>
            </a:endParaRPr>
          </a:p>
        </p:txBody>
      </p:sp>
      <p:graphicFrame>
        <p:nvGraphicFramePr>
          <p:cNvPr id="8" name="Table 8">
            <a:extLst>
              <a:ext uri="{FF2B5EF4-FFF2-40B4-BE49-F238E27FC236}">
                <a16:creationId xmlns:a16="http://schemas.microsoft.com/office/drawing/2014/main" id="{481CA22A-9556-4570-9771-774355D20766}"/>
              </a:ext>
            </a:extLst>
          </p:cNvPr>
          <p:cNvGraphicFramePr>
            <a:graphicFrameLocks noGrp="1"/>
          </p:cNvGraphicFramePr>
          <p:nvPr>
            <p:extLst>
              <p:ext uri="{D42A27DB-BD31-4B8C-83A1-F6EECF244321}">
                <p14:modId xmlns:p14="http://schemas.microsoft.com/office/powerpoint/2010/main" val="1267148401"/>
              </p:ext>
            </p:extLst>
          </p:nvPr>
        </p:nvGraphicFramePr>
        <p:xfrm>
          <a:off x="201628" y="4236371"/>
          <a:ext cx="8290561" cy="2023154"/>
        </p:xfrm>
        <a:graphic>
          <a:graphicData uri="http://schemas.openxmlformats.org/drawingml/2006/table">
            <a:tbl>
              <a:tblPr firstRow="1" bandRow="1">
                <a:tableStyleId>{5C22544A-7EE6-4342-B048-85BDC9FD1C3A}</a:tableStyleId>
              </a:tblPr>
              <a:tblGrid>
                <a:gridCol w="2693770">
                  <a:extLst>
                    <a:ext uri="{9D8B030D-6E8A-4147-A177-3AD203B41FA5}">
                      <a16:colId xmlns:a16="http://schemas.microsoft.com/office/drawing/2014/main" val="2669960125"/>
                    </a:ext>
                  </a:extLst>
                </a:gridCol>
                <a:gridCol w="3044406">
                  <a:extLst>
                    <a:ext uri="{9D8B030D-6E8A-4147-A177-3AD203B41FA5}">
                      <a16:colId xmlns:a16="http://schemas.microsoft.com/office/drawing/2014/main" val="262917826"/>
                    </a:ext>
                  </a:extLst>
                </a:gridCol>
                <a:gridCol w="2552385">
                  <a:extLst>
                    <a:ext uri="{9D8B030D-6E8A-4147-A177-3AD203B41FA5}">
                      <a16:colId xmlns:a16="http://schemas.microsoft.com/office/drawing/2014/main" val="1444172890"/>
                    </a:ext>
                  </a:extLst>
                </a:gridCol>
              </a:tblGrid>
              <a:tr h="6515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Method</a:t>
                      </a:r>
                      <a:endParaRPr lang="en-IN" sz="2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a:solidFill>
                            <a:schemeClr val="tx1"/>
                          </a:solidFill>
                          <a:uFillTx/>
                          <a:latin typeface="+mn-lt"/>
                          <a:ea typeface="+mn-ea"/>
                          <a:cs typeface="+mn-cs"/>
                          <a:sym typeface="Arial"/>
                        </a:rPr>
                        <a:t>Deep fonts</a:t>
                      </a:r>
                      <a:endParaRPr lang="en-IN" sz="2400" b="1" i="0" u="none" strike="noStrike" cap="none" spc="0" baseline="0" dirty="0">
                        <a:solidFill>
                          <a:schemeClr val="tx1"/>
                        </a:solidFill>
                        <a:uFillTx/>
                        <a:latin typeface="+mn-lt"/>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i="0" u="none" strike="noStrike" cap="none" spc="0" baseline="0" dirty="0" err="1">
                          <a:solidFill>
                            <a:schemeClr val="tx1"/>
                          </a:solidFill>
                          <a:uFillTx/>
                          <a:latin typeface="+mn-lt"/>
                          <a:ea typeface="+mn-ea"/>
                          <a:cs typeface="+mn-cs"/>
                          <a:sym typeface="Arial"/>
                        </a:rPr>
                        <a:t>GlyphGAN</a:t>
                      </a:r>
                      <a:endParaRPr lang="en-IN" sz="2400" b="1" i="0" u="none" strike="noStrike" cap="none" spc="0" baseline="0" dirty="0">
                        <a:solidFill>
                          <a:schemeClr val="tx1"/>
                        </a:solidFill>
                        <a:uFillTx/>
                        <a:latin typeface="+mn-lt"/>
                        <a:ea typeface="+mn-ea"/>
                        <a:cs typeface="+mn-cs"/>
                        <a:sym typeface="Arial"/>
                      </a:endParaRPr>
                    </a:p>
                  </a:txBody>
                  <a:tcPr/>
                </a:tc>
                <a:extLst>
                  <a:ext uri="{0D108BD9-81ED-4DB2-BD59-A6C34878D82A}">
                    <a16:rowId xmlns:a16="http://schemas.microsoft.com/office/drawing/2014/main" val="190601163"/>
                  </a:ext>
                </a:extLst>
              </a:tr>
              <a:tr h="269609">
                <a:tc>
                  <a:txBody>
                    <a:bodyPr/>
                    <a:lstStyle/>
                    <a:p>
                      <a:pPr algn="ctr"/>
                      <a:r>
                        <a:rPr lang="en-US" sz="2400" b="1" i="0" u="none" strike="noStrike" cap="none" spc="0" baseline="0" dirty="0">
                          <a:solidFill>
                            <a:schemeClr val="tx1"/>
                          </a:solidFill>
                          <a:uFillTx/>
                          <a:latin typeface="+mn-lt"/>
                          <a:ea typeface="+mn-ea"/>
                          <a:cs typeface="+mn-cs"/>
                          <a:sym typeface="Arial"/>
                        </a:rPr>
                        <a:t>Data requirement</a:t>
                      </a:r>
                      <a:endParaRPr lang="en-IN" sz="2400" b="1" i="0" u="none" strike="noStrike" cap="none" spc="0" baseline="0" dirty="0">
                        <a:solidFill>
                          <a:schemeClr val="tx1"/>
                        </a:solidFill>
                        <a:uFillTx/>
                        <a:latin typeface="+mn-lt"/>
                        <a:ea typeface="+mn-ea"/>
                        <a:cs typeface="+mn-cs"/>
                        <a:sym typeface="Arial"/>
                      </a:endParaRPr>
                    </a:p>
                  </a:txBody>
                  <a:tcPr/>
                </a:tc>
                <a:tc>
                  <a:txBody>
                    <a:bodyPr/>
                    <a:lstStyle/>
                    <a:p>
                      <a:pPr marL="0" marR="0" indent="0" algn="ctr" defTabSz="914400" rtl="0" latinLnBrk="0">
                        <a:lnSpc>
                          <a:spcPct val="100000"/>
                        </a:lnSpc>
                        <a:spcBef>
                          <a:spcPts val="0"/>
                        </a:spcBef>
                        <a:spcAft>
                          <a:spcPts val="0"/>
                        </a:spcAft>
                        <a:buClrTx/>
                        <a:buSzTx/>
                        <a:buFontTx/>
                        <a:buNone/>
                        <a:tabLst/>
                      </a:pPr>
                      <a:r>
                        <a:rPr lang="en-US" altLang="en-US" sz="2400" b="0" i="1" u="none" strike="noStrike" cap="none" spc="0" baseline="0" dirty="0">
                          <a:solidFill>
                            <a:schemeClr val="tx1"/>
                          </a:solidFill>
                          <a:uFillTx/>
                          <a:latin typeface="+mn-lt"/>
                          <a:ea typeface="+mn-ea"/>
                          <a:cs typeface="+mn-cs"/>
                          <a:sym typeface="Arial"/>
                        </a:rPr>
                        <a:t>56443</a:t>
                      </a:r>
                      <a:endParaRPr lang="en-IN" sz="2400" b="0" i="1" u="none" strike="noStrike" cap="none" spc="0" baseline="0" dirty="0">
                        <a:solidFill>
                          <a:schemeClr val="tx1"/>
                        </a:solidFill>
                        <a:uFillTx/>
                        <a:latin typeface="+mn-lt"/>
                        <a:ea typeface="+mn-ea"/>
                        <a:cs typeface="+mn-cs"/>
                        <a:sym typeface="Arial"/>
                      </a:endParaRPr>
                    </a:p>
                  </a:txBody>
                  <a:tcPr/>
                </a:tc>
                <a:tc>
                  <a:txBody>
                    <a:bodyPr/>
                    <a:lstStyle/>
                    <a:p>
                      <a:pPr marL="0" marR="0" indent="0" algn="ctr" defTabSz="914400" rtl="0" latinLnBrk="0">
                        <a:lnSpc>
                          <a:spcPct val="100000"/>
                        </a:lnSpc>
                        <a:spcBef>
                          <a:spcPts val="0"/>
                        </a:spcBef>
                        <a:spcAft>
                          <a:spcPts val="0"/>
                        </a:spcAft>
                        <a:buClrTx/>
                        <a:buSzTx/>
                        <a:buFontTx/>
                        <a:buNone/>
                        <a:tabLst/>
                      </a:pPr>
                      <a:r>
                        <a:rPr lang="en-US" altLang="en-US" sz="2400" b="0" i="1" u="none" strike="noStrike" cap="none" spc="0" baseline="0" dirty="0">
                          <a:solidFill>
                            <a:schemeClr val="tx1"/>
                          </a:solidFill>
                          <a:uFillTx/>
                          <a:latin typeface="+mn-lt"/>
                          <a:ea typeface="+mn-ea"/>
                          <a:cs typeface="+mn-cs"/>
                          <a:sym typeface="Arial"/>
                        </a:rPr>
                        <a:t>6561</a:t>
                      </a:r>
                      <a:endParaRPr lang="en-IN" sz="2400" b="0" i="1" u="none" strike="noStrike" cap="none" spc="0" baseline="0" dirty="0">
                        <a:solidFill>
                          <a:schemeClr val="tx1"/>
                        </a:solidFill>
                        <a:uFillTx/>
                        <a:latin typeface="+mn-lt"/>
                        <a:ea typeface="+mn-ea"/>
                        <a:cs typeface="+mn-cs"/>
                        <a:sym typeface="Arial"/>
                      </a:endParaRPr>
                    </a:p>
                  </a:txBody>
                  <a:tcPr/>
                </a:tc>
                <a:extLst>
                  <a:ext uri="{0D108BD9-81ED-4DB2-BD59-A6C34878D82A}">
                    <a16:rowId xmlns:a16="http://schemas.microsoft.com/office/drawing/2014/main" val="2366439887"/>
                  </a:ext>
                </a:extLst>
              </a:tr>
              <a:tr h="269609">
                <a:tc>
                  <a:txBody>
                    <a:bodyPr/>
                    <a:lstStyle/>
                    <a:p>
                      <a:pPr algn="ctr"/>
                      <a:r>
                        <a:rPr lang="en-US" sz="2400" b="1" i="0" u="none" strike="noStrike" cap="none" spc="0" baseline="0" dirty="0">
                          <a:solidFill>
                            <a:schemeClr val="tx1"/>
                          </a:solidFill>
                          <a:uFillTx/>
                          <a:latin typeface="+mn-lt"/>
                          <a:ea typeface="+mn-ea"/>
                          <a:cs typeface="+mn-cs"/>
                          <a:sym typeface="Arial"/>
                        </a:rPr>
                        <a:t>Legibility</a:t>
                      </a:r>
                      <a:endParaRPr lang="en-IN" sz="2400" b="1" i="0" u="none" strike="noStrike" cap="none" spc="0" baseline="0" dirty="0">
                        <a:solidFill>
                          <a:schemeClr val="tx1"/>
                        </a:solidFill>
                        <a:uFillTx/>
                        <a:latin typeface="+mn-lt"/>
                        <a:ea typeface="+mn-ea"/>
                        <a:cs typeface="+mn-cs"/>
                        <a:sym typeface="Arial"/>
                      </a:endParaRPr>
                    </a:p>
                  </a:txBody>
                  <a:tcPr/>
                </a:tc>
                <a:tc>
                  <a:txBody>
                    <a:bodyPr/>
                    <a:lstStyle/>
                    <a:p>
                      <a:pPr marL="0" marR="0" indent="0" algn="ctr" defTabSz="914400" rtl="0" latinLnBrk="0">
                        <a:lnSpc>
                          <a:spcPct val="100000"/>
                        </a:lnSpc>
                        <a:spcBef>
                          <a:spcPts val="0"/>
                        </a:spcBef>
                        <a:spcAft>
                          <a:spcPts val="0"/>
                        </a:spcAft>
                        <a:buClrTx/>
                        <a:buSzTx/>
                        <a:buFontTx/>
                        <a:buNone/>
                        <a:tabLst/>
                      </a:pPr>
                      <a:r>
                        <a:rPr lang="en-US" sz="2400" b="0" i="1" u="none" strike="noStrike" cap="none" spc="0" baseline="0" dirty="0">
                          <a:solidFill>
                            <a:schemeClr val="tx1"/>
                          </a:solidFill>
                          <a:uFillTx/>
                          <a:latin typeface="+mn-lt"/>
                          <a:ea typeface="+mn-ea"/>
                          <a:cs typeface="+mn-cs"/>
                          <a:sym typeface="Arial"/>
                        </a:rPr>
                        <a:t>72.51</a:t>
                      </a:r>
                      <a:endParaRPr lang="en-IN" sz="2400" b="0" i="1" u="none" strike="noStrike" cap="none" spc="0" baseline="0" dirty="0">
                        <a:solidFill>
                          <a:schemeClr val="tx1"/>
                        </a:solidFill>
                        <a:uFillTx/>
                        <a:latin typeface="+mn-lt"/>
                        <a:ea typeface="+mn-ea"/>
                        <a:cs typeface="+mn-cs"/>
                        <a:sym typeface="Arial"/>
                      </a:endParaRPr>
                    </a:p>
                  </a:txBody>
                  <a:tcPr/>
                </a:tc>
                <a:tc>
                  <a:txBody>
                    <a:bodyPr/>
                    <a:lstStyle/>
                    <a:p>
                      <a:pPr marL="0" marR="0" indent="0" algn="ctr" defTabSz="914400" rtl="0" latinLnBrk="0">
                        <a:lnSpc>
                          <a:spcPct val="100000"/>
                        </a:lnSpc>
                        <a:spcBef>
                          <a:spcPts val="0"/>
                        </a:spcBef>
                        <a:spcAft>
                          <a:spcPts val="0"/>
                        </a:spcAft>
                        <a:buClrTx/>
                        <a:buSzTx/>
                        <a:buFontTx/>
                        <a:buNone/>
                        <a:tabLst/>
                      </a:pPr>
                      <a:r>
                        <a:rPr lang="en-US" sz="2400" b="0" i="1" u="none" strike="noStrike" cap="none" spc="0" baseline="0" dirty="0">
                          <a:solidFill>
                            <a:schemeClr val="tx1"/>
                          </a:solidFill>
                          <a:uFillTx/>
                          <a:latin typeface="+mn-lt"/>
                          <a:ea typeface="+mn-ea"/>
                          <a:cs typeface="+mn-cs"/>
                          <a:sym typeface="Arial"/>
                        </a:rPr>
                        <a:t>83.90</a:t>
                      </a:r>
                      <a:endParaRPr lang="en-IN" sz="2400" b="0" i="1" u="none" strike="noStrike" cap="none" spc="0" baseline="0" dirty="0">
                        <a:solidFill>
                          <a:schemeClr val="tx1"/>
                        </a:solidFill>
                        <a:uFillTx/>
                        <a:latin typeface="+mn-lt"/>
                        <a:ea typeface="+mn-ea"/>
                        <a:cs typeface="+mn-cs"/>
                        <a:sym typeface="Arial"/>
                      </a:endParaRPr>
                    </a:p>
                  </a:txBody>
                  <a:tcPr/>
                </a:tc>
                <a:extLst>
                  <a:ext uri="{0D108BD9-81ED-4DB2-BD59-A6C34878D82A}">
                    <a16:rowId xmlns:a16="http://schemas.microsoft.com/office/drawing/2014/main" val="269308222"/>
                  </a:ext>
                </a:extLst>
              </a:tr>
              <a:tr h="0">
                <a:tc>
                  <a:txBody>
                    <a:bodyPr/>
                    <a:lstStyle/>
                    <a:p>
                      <a:pPr algn="ctr"/>
                      <a:r>
                        <a:rPr lang="en-US" sz="2400" b="1" i="0" u="none" strike="noStrike" cap="none" spc="0" baseline="0" dirty="0">
                          <a:solidFill>
                            <a:schemeClr val="tx1"/>
                          </a:solidFill>
                          <a:uFillTx/>
                          <a:latin typeface="+mn-lt"/>
                          <a:ea typeface="+mn-ea"/>
                          <a:cs typeface="+mn-cs"/>
                          <a:sym typeface="Arial"/>
                        </a:rPr>
                        <a:t>Diversity</a:t>
                      </a:r>
                      <a:endParaRPr lang="en-IN" sz="2400" b="1" i="0" u="none" strike="noStrike" cap="none" spc="0" baseline="0" dirty="0">
                        <a:solidFill>
                          <a:schemeClr val="tx1"/>
                        </a:solidFill>
                        <a:uFillTx/>
                        <a:latin typeface="+mn-lt"/>
                        <a:ea typeface="+mn-ea"/>
                        <a:cs typeface="+mn-cs"/>
                        <a:sym typeface="Arial"/>
                      </a:endParaRP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400" b="0" i="1" u="none" strike="noStrike" cap="none" spc="0" baseline="0" noProof="0" dirty="0">
                          <a:solidFill>
                            <a:schemeClr val="tx1"/>
                          </a:solidFill>
                          <a:uFillTx/>
                          <a:latin typeface="+mn-lt"/>
                          <a:ea typeface="+mn-ea"/>
                          <a:cs typeface="+mn-cs"/>
                          <a:sym typeface="Arial"/>
                        </a:rPr>
                        <a:t>0.33</a:t>
                      </a:r>
                      <a:endParaRPr lang="en-IN" sz="2400" b="0" i="1" u="none" strike="noStrike" cap="none" spc="0" baseline="0" noProof="0" dirty="0">
                        <a:solidFill>
                          <a:schemeClr val="tx1"/>
                        </a:solidFill>
                        <a:uFillTx/>
                        <a:latin typeface="+mn-lt"/>
                        <a:ea typeface="+mn-ea"/>
                        <a:cs typeface="+mn-cs"/>
                        <a:sym typeface="Arial"/>
                      </a:endParaRP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400" b="0" i="1" u="none" strike="noStrike" cap="none" spc="0" baseline="0" noProof="0" dirty="0">
                          <a:solidFill>
                            <a:schemeClr val="tx1"/>
                          </a:solidFill>
                          <a:uFillTx/>
                          <a:latin typeface="+mn-lt"/>
                          <a:ea typeface="+mn-ea"/>
                          <a:cs typeface="+mn-cs"/>
                          <a:sym typeface="Arial"/>
                        </a:rPr>
                        <a:t>0.61</a:t>
                      </a:r>
                      <a:endParaRPr lang="en-IN" sz="2400" b="0" i="1" u="none" strike="noStrike" cap="none" spc="0" baseline="0" noProof="0" dirty="0">
                        <a:solidFill>
                          <a:schemeClr val="tx1"/>
                        </a:solidFill>
                        <a:uFillTx/>
                        <a:latin typeface="+mn-lt"/>
                        <a:ea typeface="+mn-ea"/>
                        <a:cs typeface="+mn-cs"/>
                        <a:sym typeface="Arial"/>
                      </a:endParaRPr>
                    </a:p>
                  </a:txBody>
                  <a:tcPr/>
                </a:tc>
                <a:extLst>
                  <a:ext uri="{0D108BD9-81ED-4DB2-BD59-A6C34878D82A}">
                    <a16:rowId xmlns:a16="http://schemas.microsoft.com/office/drawing/2014/main" val="1246417198"/>
                  </a:ext>
                </a:extLst>
              </a:tr>
            </a:tbl>
          </a:graphicData>
        </a:graphic>
      </p:graphicFrame>
      <p:sp>
        <p:nvSpPr>
          <p:cNvPr id="9" name="Text Box 34">
            <a:extLst>
              <a:ext uri="{FF2B5EF4-FFF2-40B4-BE49-F238E27FC236}">
                <a16:creationId xmlns:a16="http://schemas.microsoft.com/office/drawing/2014/main" id="{4E08E1C5-065A-4AEB-944E-70A2CF7B0894}"/>
              </a:ext>
            </a:extLst>
          </p:cNvPr>
          <p:cNvSpPr txBox="1"/>
          <p:nvPr/>
        </p:nvSpPr>
        <p:spPr>
          <a:xfrm>
            <a:off x="1417319" y="1143000"/>
            <a:ext cx="76809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Discussion</a:t>
            </a:r>
          </a:p>
        </p:txBody>
      </p:sp>
    </p:spTree>
    <p:extLst>
      <p:ext uri="{BB962C8B-B14F-4D97-AF65-F5344CB8AC3E}">
        <p14:creationId xmlns:p14="http://schemas.microsoft.com/office/powerpoint/2010/main" val="247173846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8D3C3F-28A3-49EA-B5A2-372D7C039025}"/>
              </a:ext>
            </a:extLst>
          </p:cNvPr>
          <p:cNvSpPr txBox="1"/>
          <p:nvPr/>
        </p:nvSpPr>
        <p:spPr>
          <a:xfrm>
            <a:off x="-281354" y="1730326"/>
            <a:ext cx="9312813"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24000" indent="12700" eaLnBrk="0">
              <a:defRPr/>
            </a:pPr>
            <a:r>
              <a:rPr lang="en-IN" sz="2300" b="1" dirty="0">
                <a:latin typeface="Trebuchet MS" panose="020B0603020202020204" pitchFamily="34" charset="0"/>
              </a:rPr>
              <a:t>Article in Online </a:t>
            </a:r>
            <a:r>
              <a:rPr lang="en-IN" sz="2300" b="1" dirty="0" err="1">
                <a:latin typeface="Trebuchet MS" panose="020B0603020202020204" pitchFamily="34" charset="0"/>
              </a:rPr>
              <a:t>Encyclopedia</a:t>
            </a:r>
            <a:endParaRPr lang="en-IN" sz="2300" b="1" dirty="0">
              <a:latin typeface="Trebuchet MS" panose="020B0603020202020204" pitchFamily="34" charset="0"/>
            </a:endParaRPr>
          </a:p>
          <a:p>
            <a:pPr marL="324000" eaLnBrk="0">
              <a:defRPr/>
            </a:pPr>
            <a:r>
              <a:rPr lang="en-US" sz="2300" dirty="0">
                <a:latin typeface="Trebuchet MS" panose="020B0603020202020204" pitchFamily="34" charset="0"/>
              </a:rPr>
              <a:t>[3] 	Alexander </a:t>
            </a:r>
            <a:r>
              <a:rPr lang="en-US" sz="2300" dirty="0" err="1">
                <a:latin typeface="Trebuchet MS" panose="020B0603020202020204" pitchFamily="34" charset="0"/>
              </a:rPr>
              <a:t>Mordvintsev</a:t>
            </a:r>
            <a:r>
              <a:rPr lang="en-IN" sz="2300" dirty="0">
                <a:latin typeface="Trebuchet MS" panose="020B0603020202020204" pitchFamily="34" charset="0"/>
              </a:rPr>
              <a:t>, Ettore Randazzo, </a:t>
            </a:r>
            <a:r>
              <a:rPr lang="en-IN" sz="2300" dirty="0" err="1">
                <a:latin typeface="Trebuchet MS" panose="020B0603020202020204" pitchFamily="34" charset="0"/>
              </a:rPr>
              <a:t>Eyvind</a:t>
            </a:r>
            <a:r>
              <a:rPr lang="en-IN" sz="2300" dirty="0">
                <a:latin typeface="Trebuchet MS" panose="020B0603020202020204" pitchFamily="34" charset="0"/>
              </a:rPr>
              <a:t> 	</a:t>
            </a:r>
            <a:r>
              <a:rPr lang="en-IN" sz="2300" dirty="0" err="1">
                <a:latin typeface="Trebuchet MS" panose="020B0603020202020204" pitchFamily="34" charset="0"/>
              </a:rPr>
              <a:t>Niklasson</a:t>
            </a:r>
            <a:r>
              <a:rPr lang="en-IN" sz="2300" dirty="0">
                <a:latin typeface="Trebuchet MS" panose="020B0603020202020204" pitchFamily="34" charset="0"/>
              </a:rPr>
              <a:t>, Michael Levin</a:t>
            </a:r>
            <a:r>
              <a:rPr lang="en-US" sz="2300" dirty="0">
                <a:latin typeface="Trebuchet MS" panose="020B0603020202020204" pitchFamily="34" charset="0"/>
              </a:rPr>
              <a:t>, “</a:t>
            </a:r>
            <a:r>
              <a:rPr lang="en-IN" sz="2300" dirty="0">
                <a:latin typeface="Trebuchet MS" panose="020B0603020202020204" pitchFamily="34" charset="0"/>
              </a:rPr>
              <a:t>Growing, Neural Cellular 	Automata”, Feb. 11, 2020</a:t>
            </a:r>
            <a:r>
              <a:rPr lang="en-US" sz="2300" dirty="0">
                <a:latin typeface="Trebuchet MS" panose="020B0603020202020204" pitchFamily="34" charset="0"/>
              </a:rPr>
              <a:t>.</a:t>
            </a:r>
            <a:r>
              <a:rPr lang="en-IN" sz="2300" dirty="0">
                <a:latin typeface="Trebuchet MS" panose="020B0603020202020204" pitchFamily="34" charset="0"/>
              </a:rPr>
              <a:t> [Online], Available:</a:t>
            </a:r>
            <a:r>
              <a:rPr lang="en-US" sz="2300" dirty="0">
                <a:latin typeface="Trebuchet MS" panose="020B0603020202020204" pitchFamily="34" charset="0"/>
              </a:rPr>
              <a:t> 	</a:t>
            </a:r>
            <a:r>
              <a:rPr lang="en-IN" sz="2300" u="sng" dirty="0">
                <a:solidFill>
                  <a:srgbClr val="0000FF"/>
                </a:solidFill>
                <a:latin typeface="Trebuchet MS"/>
                <a:hlinkClick r:id="rId2">
                  <a:extLst>
                    <a:ext uri="{A12FA001-AC4F-418D-AE19-62706E023703}">
                      <ahyp:hlinkClr xmlns:ahyp="http://schemas.microsoft.com/office/drawing/2018/hyperlinkcolor" val="tx"/>
                    </a:ext>
                  </a:extLst>
                </a:hlinkClick>
              </a:rPr>
              <a:t>https://distill.pub/2020/growing-ca/</a:t>
            </a:r>
            <a:r>
              <a:rPr lang="en-IN" sz="2300" dirty="0">
                <a:latin typeface="Trebuchet MS" panose="020B0603020202020204" pitchFamily="34" charset="0"/>
              </a:rPr>
              <a:t> [Accessed Sep. 02, 2020]</a:t>
            </a:r>
          </a:p>
        </p:txBody>
      </p:sp>
      <p:sp>
        <p:nvSpPr>
          <p:cNvPr id="6" name="Rectangle 5">
            <a:extLst>
              <a:ext uri="{FF2B5EF4-FFF2-40B4-BE49-F238E27FC236}">
                <a16:creationId xmlns:a16="http://schemas.microsoft.com/office/drawing/2014/main" id="{53CEF590-AAD6-46BD-8F8E-988BC2292DFD}"/>
              </a:ext>
            </a:extLst>
          </p:cNvPr>
          <p:cNvSpPr/>
          <p:nvPr/>
        </p:nvSpPr>
        <p:spPr>
          <a:xfrm>
            <a:off x="140676" y="4024590"/>
            <a:ext cx="8187397" cy="1938992"/>
          </a:xfrm>
          <a:prstGeom prst="rect">
            <a:avLst/>
          </a:prstGeom>
        </p:spPr>
        <p:txBody>
          <a:bodyPr wrap="square">
            <a:spAutoFit/>
          </a:bodyPr>
          <a:lstStyle/>
          <a:p>
            <a:pPr lvl="0" eaLnBrk="0" fontAlgn="base">
              <a:spcBef>
                <a:spcPct val="0"/>
              </a:spcBef>
              <a:spcAft>
                <a:spcPct val="0"/>
              </a:spcAft>
            </a:pPr>
            <a:r>
              <a:rPr lang="en-US" altLang="en-US" sz="2400" b="1" dirty="0">
                <a:solidFill>
                  <a:srgbClr val="0000FF"/>
                </a:solidFill>
                <a:latin typeface="Trebuchet MS"/>
              </a:rPr>
              <a:t>Summary:</a:t>
            </a:r>
          </a:p>
          <a:p>
            <a:pPr lvl="0" eaLnBrk="0" fontAlgn="base">
              <a:spcBef>
                <a:spcPct val="0"/>
              </a:spcBef>
              <a:spcAft>
                <a:spcPct val="0"/>
              </a:spcAft>
            </a:pPr>
            <a:r>
              <a:rPr lang="en-US" altLang="en-US" sz="2400" dirty="0">
                <a:solidFill>
                  <a:srgbClr val="0000FF"/>
                </a:solidFill>
                <a:latin typeface="Trebuchet MS"/>
              </a:rPr>
              <a:t>The goal is of emoji regeneration using neural cellular automata.</a:t>
            </a:r>
          </a:p>
          <a:p>
            <a:pPr lvl="0" eaLnBrk="0" fontAlgn="base">
              <a:spcBef>
                <a:spcPct val="0"/>
              </a:spcBef>
              <a:spcAft>
                <a:spcPct val="0"/>
              </a:spcAft>
            </a:pPr>
            <a:r>
              <a:rPr lang="en-US" altLang="en-US" sz="2400" dirty="0">
                <a:solidFill>
                  <a:srgbClr val="0000FF"/>
                </a:solidFill>
                <a:latin typeface="Trebuchet MS"/>
              </a:rPr>
              <a:t>This paper acts as the starter of how to get our project started. Hence plays a vital role in our project.</a:t>
            </a:r>
          </a:p>
        </p:txBody>
      </p:sp>
      <p:sp>
        <p:nvSpPr>
          <p:cNvPr id="7" name="Text Box 34">
            <a:extLst>
              <a:ext uri="{FF2B5EF4-FFF2-40B4-BE49-F238E27FC236}">
                <a16:creationId xmlns:a16="http://schemas.microsoft.com/office/drawing/2014/main" id="{AA7CC59F-178E-4B93-8E00-344C192139F1}"/>
              </a:ext>
            </a:extLst>
          </p:cNvPr>
          <p:cNvSpPr txBox="1"/>
          <p:nvPr/>
        </p:nvSpPr>
        <p:spPr>
          <a:xfrm>
            <a:off x="426719" y="1171134"/>
            <a:ext cx="86715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Literature Survey</a:t>
            </a:r>
          </a:p>
        </p:txBody>
      </p:sp>
    </p:spTree>
    <p:extLst>
      <p:ext uri="{BB962C8B-B14F-4D97-AF65-F5344CB8AC3E}">
        <p14:creationId xmlns:p14="http://schemas.microsoft.com/office/powerpoint/2010/main" val="240669518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3CB7EA-9768-4E23-9A3F-22ED1D1F1178}"/>
              </a:ext>
            </a:extLst>
          </p:cNvPr>
          <p:cNvSpPr/>
          <p:nvPr/>
        </p:nvSpPr>
        <p:spPr>
          <a:xfrm>
            <a:off x="182879" y="1590041"/>
            <a:ext cx="7695028" cy="4031873"/>
          </a:xfrm>
          <a:prstGeom prst="rect">
            <a:avLst/>
          </a:prstGeom>
        </p:spPr>
        <p:txBody>
          <a:bodyPr wrap="square">
            <a:spAutoFit/>
          </a:bodyPr>
          <a:lstStyle/>
          <a:p>
            <a:pPr lvl="0" eaLnBrk="0" fontAlgn="base">
              <a:spcBef>
                <a:spcPct val="0"/>
              </a:spcBef>
              <a:spcAft>
                <a:spcPct val="0"/>
              </a:spcAft>
            </a:pPr>
            <a:r>
              <a:rPr lang="en-US" altLang="en-US" sz="2400" b="1" dirty="0">
                <a:solidFill>
                  <a:srgbClr val="0000FF"/>
                </a:solidFill>
                <a:latin typeface="Trebuchet MS"/>
              </a:rPr>
              <a:t>Strengths:</a:t>
            </a:r>
          </a:p>
          <a:p>
            <a:pPr marL="457200" lvl="0" indent="-457200" eaLnBrk="0" fontAlgn="base">
              <a:spcBef>
                <a:spcPct val="0"/>
              </a:spcBef>
              <a:spcAft>
                <a:spcPct val="0"/>
              </a:spcAft>
              <a:buFont typeface="+mj-lt"/>
              <a:buAutoNum type="arabicPeriod"/>
            </a:pPr>
            <a:r>
              <a:rPr lang="en-US" altLang="en-US" sz="2400" dirty="0">
                <a:solidFill>
                  <a:srgbClr val="0000FF"/>
                </a:solidFill>
                <a:latin typeface="Trebuchet MS"/>
              </a:rPr>
              <a:t>Good emoji generation from just a single point.</a:t>
            </a:r>
          </a:p>
          <a:p>
            <a:pPr marL="457200" lvl="0" indent="-457200" eaLnBrk="0" fontAlgn="base">
              <a:spcBef>
                <a:spcPct val="0"/>
              </a:spcBef>
              <a:spcAft>
                <a:spcPct val="0"/>
              </a:spcAft>
              <a:buFont typeface="+mj-lt"/>
              <a:buAutoNum type="arabicPeriod"/>
            </a:pPr>
            <a:r>
              <a:rPr lang="en-US" altLang="en-US" sz="2400" i="1" dirty="0">
                <a:solidFill>
                  <a:srgbClr val="0000FF"/>
                </a:solidFill>
                <a:latin typeface="Trebuchet MS"/>
              </a:rPr>
              <a:t>Regenerative</a:t>
            </a:r>
            <a:r>
              <a:rPr lang="en-US" altLang="en-US" sz="2400" dirty="0">
                <a:solidFill>
                  <a:srgbClr val="0000FF"/>
                </a:solidFill>
                <a:latin typeface="Trebuchet MS"/>
              </a:rPr>
              <a:t> abilities is present i.e. can complete the emoji if part of it is missing.</a:t>
            </a:r>
          </a:p>
          <a:p>
            <a:pPr marL="457200" indent="-457200" eaLnBrk="0" fontAlgn="base">
              <a:spcBef>
                <a:spcPct val="0"/>
              </a:spcBef>
              <a:spcAft>
                <a:spcPct val="0"/>
              </a:spcAft>
              <a:buFont typeface="+mj-lt"/>
              <a:buAutoNum type="arabicPeriod"/>
            </a:pPr>
            <a:r>
              <a:rPr lang="en-US" altLang="en-US" sz="2400" dirty="0">
                <a:solidFill>
                  <a:srgbClr val="0000FF"/>
                </a:solidFill>
                <a:latin typeface="Trebuchet MS"/>
              </a:rPr>
              <a:t>Can generate fairly complex emojis.</a:t>
            </a:r>
          </a:p>
          <a:p>
            <a:pPr marL="457200" lvl="0" indent="-457200" eaLnBrk="0" fontAlgn="base">
              <a:spcBef>
                <a:spcPct val="0"/>
              </a:spcBef>
              <a:spcAft>
                <a:spcPct val="0"/>
              </a:spcAft>
              <a:buFont typeface="+mj-lt"/>
              <a:buAutoNum type="arabicPeriod"/>
            </a:pPr>
            <a:r>
              <a:rPr lang="en-US" altLang="en-US" sz="2400" dirty="0">
                <a:solidFill>
                  <a:srgbClr val="0000FF"/>
                </a:solidFill>
                <a:latin typeface="Trebuchet MS"/>
              </a:rPr>
              <a:t>Models are quite small.</a:t>
            </a:r>
          </a:p>
          <a:p>
            <a:pPr lvl="0" eaLnBrk="0" fontAlgn="base">
              <a:spcBef>
                <a:spcPct val="0"/>
              </a:spcBef>
              <a:spcAft>
                <a:spcPct val="0"/>
              </a:spcAft>
            </a:pPr>
            <a:endParaRPr lang="en-US" altLang="en-US" sz="1600" dirty="0">
              <a:solidFill>
                <a:schemeClr val="tx1"/>
              </a:solidFill>
            </a:endParaRPr>
          </a:p>
          <a:p>
            <a:pPr lvl="0" eaLnBrk="0" fontAlgn="base">
              <a:spcBef>
                <a:spcPct val="0"/>
              </a:spcBef>
              <a:spcAft>
                <a:spcPct val="0"/>
              </a:spcAft>
            </a:pPr>
            <a:r>
              <a:rPr lang="en-US" altLang="en-US" sz="2400" b="1" dirty="0">
                <a:solidFill>
                  <a:srgbClr val="0000FF"/>
                </a:solidFill>
                <a:latin typeface="Trebuchet MS"/>
              </a:rPr>
              <a:t>Weaknesses:</a:t>
            </a:r>
          </a:p>
          <a:p>
            <a:pPr marL="457200" indent="-457200" eaLnBrk="0" fontAlgn="base">
              <a:spcBef>
                <a:spcPct val="0"/>
              </a:spcBef>
              <a:spcAft>
                <a:spcPct val="0"/>
              </a:spcAft>
              <a:buFont typeface="+mj-lt"/>
              <a:buAutoNum type="arabicPeriod"/>
            </a:pPr>
            <a:r>
              <a:rPr lang="en-US" altLang="en-US" sz="2400" dirty="0">
                <a:solidFill>
                  <a:srgbClr val="0000FF"/>
                </a:solidFill>
                <a:latin typeface="Trebuchet MS"/>
              </a:rPr>
              <a:t>No new generation as such. Just builds a model to create the exact input.</a:t>
            </a:r>
          </a:p>
          <a:p>
            <a:pPr marL="457200" indent="-457200" eaLnBrk="0" fontAlgn="base">
              <a:spcBef>
                <a:spcPct val="0"/>
              </a:spcBef>
              <a:spcAft>
                <a:spcPct val="0"/>
              </a:spcAft>
              <a:buFont typeface="+mj-lt"/>
              <a:buAutoNum type="arabicPeriod"/>
            </a:pPr>
            <a:r>
              <a:rPr lang="en-US" altLang="en-US" sz="2400" dirty="0">
                <a:solidFill>
                  <a:srgbClr val="0000FF"/>
                </a:solidFill>
                <a:latin typeface="Trebuchet MS"/>
              </a:rPr>
              <a:t>Every emoji requires a separate model.</a:t>
            </a:r>
          </a:p>
        </p:txBody>
      </p:sp>
      <p:sp>
        <p:nvSpPr>
          <p:cNvPr id="3" name="Text Box 34">
            <a:extLst>
              <a:ext uri="{FF2B5EF4-FFF2-40B4-BE49-F238E27FC236}">
                <a16:creationId xmlns:a16="http://schemas.microsoft.com/office/drawing/2014/main" id="{1F0D7E7E-C6EC-443D-8C6E-0B5BF85E5526}"/>
              </a:ext>
            </a:extLst>
          </p:cNvPr>
          <p:cNvSpPr txBox="1"/>
          <p:nvPr/>
        </p:nvSpPr>
        <p:spPr>
          <a:xfrm>
            <a:off x="1417319" y="1143000"/>
            <a:ext cx="76809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Discussion</a:t>
            </a:r>
          </a:p>
        </p:txBody>
      </p:sp>
    </p:spTree>
    <p:extLst>
      <p:ext uri="{BB962C8B-B14F-4D97-AF65-F5344CB8AC3E}">
        <p14:creationId xmlns:p14="http://schemas.microsoft.com/office/powerpoint/2010/main" val="221723550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4">
            <a:extLst>
              <a:ext uri="{FF2B5EF4-FFF2-40B4-BE49-F238E27FC236}">
                <a16:creationId xmlns:a16="http://schemas.microsoft.com/office/drawing/2014/main" id="{4F9E298E-5FC4-4100-AFB1-94A030BA0AB3}"/>
              </a:ext>
            </a:extLst>
          </p:cNvPr>
          <p:cNvSpPr txBox="1"/>
          <p:nvPr/>
        </p:nvSpPr>
        <p:spPr>
          <a:xfrm>
            <a:off x="472439" y="1171134"/>
            <a:ext cx="86715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Literature Survey</a:t>
            </a:r>
          </a:p>
        </p:txBody>
      </p:sp>
      <p:pic>
        <p:nvPicPr>
          <p:cNvPr id="3" name="Screen Recording 2020-09-09 at 10.55.34 pm">
            <a:hlinkClick r:id="" action="ppaction://media"/>
            <a:extLst>
              <a:ext uri="{FF2B5EF4-FFF2-40B4-BE49-F238E27FC236}">
                <a16:creationId xmlns:a16="http://schemas.microsoft.com/office/drawing/2014/main" id="{05F47116-938C-4CA0-9E99-35E720E618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694" y="1618175"/>
            <a:ext cx="7610622" cy="4442172"/>
          </a:xfrm>
          <a:prstGeom prst="rect">
            <a:avLst/>
          </a:prstGeom>
        </p:spPr>
      </p:pic>
    </p:spTree>
    <p:extLst>
      <p:ext uri="{BB962C8B-B14F-4D97-AF65-F5344CB8AC3E}">
        <p14:creationId xmlns:p14="http://schemas.microsoft.com/office/powerpoint/2010/main" val="2754481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9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4821D-8E45-47A7-A69E-BE89D7D4E690}"/>
              </a:ext>
            </a:extLst>
          </p:cNvPr>
          <p:cNvSpPr txBox="1"/>
          <p:nvPr/>
        </p:nvSpPr>
        <p:spPr>
          <a:xfrm>
            <a:off x="175844" y="3821124"/>
            <a:ext cx="8370278" cy="2215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eaLnBrk="0" fontAlgn="base">
              <a:spcBef>
                <a:spcPct val="0"/>
              </a:spcBef>
              <a:spcAft>
                <a:spcPct val="0"/>
              </a:spcAft>
            </a:pPr>
            <a:r>
              <a:rPr lang="en-US" altLang="en-US" sz="2400" b="1" dirty="0">
                <a:solidFill>
                  <a:srgbClr val="0000FF"/>
                </a:solidFill>
                <a:latin typeface="Trebuchet MS"/>
              </a:rPr>
              <a:t>Summary:</a:t>
            </a:r>
          </a:p>
          <a:p>
            <a:pPr lvl="0" eaLnBrk="0" fontAlgn="base">
              <a:spcBef>
                <a:spcPct val="0"/>
              </a:spcBef>
              <a:spcAft>
                <a:spcPct val="0"/>
              </a:spcAft>
            </a:pPr>
            <a:r>
              <a:rPr lang="en-US" altLang="en-US" sz="2400" dirty="0">
                <a:solidFill>
                  <a:srgbClr val="0000FF"/>
                </a:solidFill>
                <a:latin typeface="Trebuchet MS"/>
              </a:rPr>
              <a:t>The goal is to classify MNIST Digits using neural cellular automata. This is proposed by the same authors as the previous paper. However it focuses on classifying MNSIT Digits as opposed to generation and regeneration. </a:t>
            </a:r>
          </a:p>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dirty="0">
              <a:ln>
                <a:noFill/>
              </a:ln>
              <a:solidFill>
                <a:srgbClr val="000000"/>
              </a:solidFill>
              <a:effectLst/>
              <a:uFillTx/>
              <a:latin typeface="Arial"/>
              <a:ea typeface="Arial"/>
              <a:cs typeface="Arial"/>
              <a:sym typeface="Arial"/>
            </a:endParaRPr>
          </a:p>
        </p:txBody>
      </p:sp>
      <p:sp>
        <p:nvSpPr>
          <p:cNvPr id="4" name="Text Box 34">
            <a:extLst>
              <a:ext uri="{FF2B5EF4-FFF2-40B4-BE49-F238E27FC236}">
                <a16:creationId xmlns:a16="http://schemas.microsoft.com/office/drawing/2014/main" id="{8704DCCB-BDD1-4AD0-AEE8-41E2EE5529FF}"/>
              </a:ext>
            </a:extLst>
          </p:cNvPr>
          <p:cNvSpPr txBox="1"/>
          <p:nvPr/>
        </p:nvSpPr>
        <p:spPr>
          <a:xfrm>
            <a:off x="472439" y="1171134"/>
            <a:ext cx="86715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Literature Survey</a:t>
            </a:r>
          </a:p>
        </p:txBody>
      </p:sp>
      <p:sp>
        <p:nvSpPr>
          <p:cNvPr id="6" name="Rectangle 2">
            <a:extLst>
              <a:ext uri="{FF2B5EF4-FFF2-40B4-BE49-F238E27FC236}">
                <a16:creationId xmlns:a16="http://schemas.microsoft.com/office/drawing/2014/main" id="{3A7708F3-B0A3-481F-96DB-B1DADB0497DB}"/>
              </a:ext>
            </a:extLst>
          </p:cNvPr>
          <p:cNvSpPr>
            <a:spLocks noChangeArrowheads="1"/>
          </p:cNvSpPr>
          <p:nvPr/>
        </p:nvSpPr>
        <p:spPr bwMode="auto">
          <a:xfrm>
            <a:off x="0" y="-184666"/>
            <a:ext cx="91440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DD63A6DD-F8B6-42EF-9B80-F8071FC89386}"/>
              </a:ext>
            </a:extLst>
          </p:cNvPr>
          <p:cNvSpPr txBox="1"/>
          <p:nvPr/>
        </p:nvSpPr>
        <p:spPr>
          <a:xfrm>
            <a:off x="-295423" y="1618175"/>
            <a:ext cx="9312813"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24000" indent="12700" eaLnBrk="0">
              <a:defRPr/>
            </a:pPr>
            <a:r>
              <a:rPr lang="en-IN" sz="2300" b="1" dirty="0">
                <a:latin typeface="Trebuchet MS" panose="020B0603020202020204" pitchFamily="34" charset="0"/>
              </a:rPr>
              <a:t>Article in Online </a:t>
            </a:r>
            <a:r>
              <a:rPr lang="en-IN" sz="2300" b="1" dirty="0" err="1">
                <a:latin typeface="Trebuchet MS" panose="020B0603020202020204" pitchFamily="34" charset="0"/>
              </a:rPr>
              <a:t>Encyclopedia</a:t>
            </a:r>
            <a:endParaRPr lang="en-IN" sz="2300" b="1" dirty="0">
              <a:latin typeface="Trebuchet MS" panose="020B0603020202020204" pitchFamily="34" charset="0"/>
            </a:endParaRPr>
          </a:p>
          <a:p>
            <a:pPr marL="324000" eaLnBrk="0">
              <a:defRPr/>
            </a:pPr>
            <a:r>
              <a:rPr lang="en-US" sz="2300" dirty="0">
                <a:latin typeface="Trebuchet MS" panose="020B0603020202020204" pitchFamily="34" charset="0"/>
              </a:rPr>
              <a:t>[4] 	Alexander </a:t>
            </a:r>
            <a:r>
              <a:rPr lang="en-US" sz="2300" dirty="0" err="1">
                <a:latin typeface="Trebuchet MS" panose="020B0603020202020204" pitchFamily="34" charset="0"/>
              </a:rPr>
              <a:t>Mordvintsev</a:t>
            </a:r>
            <a:r>
              <a:rPr lang="en-IN" sz="2300" dirty="0">
                <a:latin typeface="Trebuchet MS" panose="020B0603020202020204" pitchFamily="34" charset="0"/>
              </a:rPr>
              <a:t>, Ettore Randazzo, </a:t>
            </a:r>
            <a:r>
              <a:rPr lang="en-IN" sz="2300" dirty="0" err="1">
                <a:latin typeface="Trebuchet MS" panose="020B0603020202020204" pitchFamily="34" charset="0"/>
              </a:rPr>
              <a:t>Eyvind</a:t>
            </a:r>
            <a:r>
              <a:rPr lang="en-IN" sz="2300" dirty="0">
                <a:latin typeface="Trebuchet MS" panose="020B0603020202020204" pitchFamily="34" charset="0"/>
              </a:rPr>
              <a:t> 	</a:t>
            </a:r>
            <a:r>
              <a:rPr lang="en-IN" sz="2300" dirty="0" err="1">
                <a:latin typeface="Trebuchet MS" panose="020B0603020202020204" pitchFamily="34" charset="0"/>
              </a:rPr>
              <a:t>Niklasson</a:t>
            </a:r>
            <a:r>
              <a:rPr lang="en-IN" sz="2300" dirty="0">
                <a:latin typeface="Trebuchet MS" panose="020B0603020202020204" pitchFamily="34" charset="0"/>
              </a:rPr>
              <a:t>, Michael Levin</a:t>
            </a:r>
            <a:r>
              <a:rPr lang="en-US" sz="2300" dirty="0">
                <a:latin typeface="Trebuchet MS" panose="020B0603020202020204" pitchFamily="34" charset="0"/>
              </a:rPr>
              <a:t>, “</a:t>
            </a:r>
            <a:r>
              <a:rPr lang="en-IN" sz="2300" dirty="0">
                <a:latin typeface="Trebuchet MS" panose="020B0603020202020204" pitchFamily="34" charset="0"/>
              </a:rPr>
              <a:t>Growing, Neural Cellular 	Automata”, Feb. 11, 2020</a:t>
            </a:r>
            <a:r>
              <a:rPr lang="en-US" sz="2300" dirty="0">
                <a:latin typeface="Trebuchet MS" panose="020B0603020202020204" pitchFamily="34" charset="0"/>
              </a:rPr>
              <a:t>.</a:t>
            </a:r>
            <a:r>
              <a:rPr lang="en-IN" sz="2300" dirty="0">
                <a:latin typeface="Trebuchet MS" panose="020B0603020202020204" pitchFamily="34" charset="0"/>
              </a:rPr>
              <a:t> [Online], Available:</a:t>
            </a:r>
            <a:r>
              <a:rPr lang="en-US" sz="2300" dirty="0">
                <a:latin typeface="Trebuchet MS" panose="020B0603020202020204" pitchFamily="34" charset="0"/>
              </a:rPr>
              <a:t> 	</a:t>
            </a:r>
            <a:r>
              <a:rPr lang="en-US" altLang="en-US" sz="2400" dirty="0">
                <a:solidFill>
                  <a:srgbClr val="1155CC"/>
                </a:solidFill>
                <a:latin typeface="Helvetica Neue"/>
                <a:hlinkClick r:id="rId2"/>
              </a:rPr>
              <a:t>https://distill.pub/2020/selforg/mnist/</a:t>
            </a:r>
            <a:r>
              <a:rPr lang="en-US" altLang="en-US" sz="2000" dirty="0">
                <a:solidFill>
                  <a:schemeClr val="tx1"/>
                </a:solidFill>
              </a:rPr>
              <a:t> </a:t>
            </a:r>
            <a:r>
              <a:rPr lang="en-IN" sz="2300" dirty="0">
                <a:latin typeface="Trebuchet MS" panose="020B0603020202020204" pitchFamily="34" charset="0"/>
              </a:rPr>
              <a:t>[Accessed Oct. 07, 2020]</a:t>
            </a:r>
          </a:p>
        </p:txBody>
      </p:sp>
    </p:spTree>
    <p:extLst>
      <p:ext uri="{BB962C8B-B14F-4D97-AF65-F5344CB8AC3E}">
        <p14:creationId xmlns:p14="http://schemas.microsoft.com/office/powerpoint/2010/main" val="207623464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09DAB3-9BA1-4913-B899-A6FB7745CBFB}"/>
              </a:ext>
            </a:extLst>
          </p:cNvPr>
          <p:cNvSpPr/>
          <p:nvPr/>
        </p:nvSpPr>
        <p:spPr>
          <a:xfrm>
            <a:off x="182879" y="1722552"/>
            <a:ext cx="7976382" cy="4247317"/>
          </a:xfrm>
          <a:prstGeom prst="rect">
            <a:avLst/>
          </a:prstGeom>
        </p:spPr>
        <p:txBody>
          <a:bodyPr wrap="square">
            <a:spAutoFit/>
          </a:bodyPr>
          <a:lstStyle/>
          <a:p>
            <a:pPr lvl="0" eaLnBrk="0" fontAlgn="base">
              <a:spcBef>
                <a:spcPct val="0"/>
              </a:spcBef>
              <a:spcAft>
                <a:spcPct val="0"/>
              </a:spcAft>
            </a:pPr>
            <a:r>
              <a:rPr lang="en-US" altLang="en-US" sz="2400" b="1" dirty="0">
                <a:solidFill>
                  <a:srgbClr val="0000FF"/>
                </a:solidFill>
                <a:latin typeface="Trebuchet MS"/>
              </a:rPr>
              <a:t>Strengths:</a:t>
            </a:r>
            <a:endParaRPr lang="en-US" altLang="en-US" sz="1600" b="1" dirty="0">
              <a:solidFill>
                <a:schemeClr val="tx1"/>
              </a:solidFill>
            </a:endParaRPr>
          </a:p>
          <a:p>
            <a:pPr marL="457200" lvl="0" indent="-457200" eaLnBrk="0" fontAlgn="base">
              <a:spcBef>
                <a:spcPct val="0"/>
              </a:spcBef>
              <a:spcAft>
                <a:spcPct val="0"/>
              </a:spcAft>
              <a:buFont typeface="+mj-lt"/>
              <a:buAutoNum type="arabicPeriod"/>
            </a:pPr>
            <a:r>
              <a:rPr lang="en-US" altLang="en-US" sz="2400" dirty="0">
                <a:solidFill>
                  <a:srgbClr val="0000FF"/>
                </a:solidFill>
                <a:latin typeface="Trebuchet MS"/>
              </a:rPr>
              <a:t>Good digit classification which is the main goal.</a:t>
            </a:r>
          </a:p>
          <a:p>
            <a:pPr marL="457200" lvl="0" indent="-457200" eaLnBrk="0" fontAlgn="base">
              <a:spcBef>
                <a:spcPct val="0"/>
              </a:spcBef>
              <a:spcAft>
                <a:spcPct val="0"/>
              </a:spcAft>
              <a:buFont typeface="+mj-lt"/>
              <a:buAutoNum type="arabicPeriod"/>
            </a:pPr>
            <a:r>
              <a:rPr lang="en-US" altLang="en-US" sz="2400" dirty="0">
                <a:solidFill>
                  <a:srgbClr val="0000FF"/>
                </a:solidFill>
                <a:latin typeface="Trebuchet MS"/>
              </a:rPr>
              <a:t>It can identify digits within patterns as well.</a:t>
            </a:r>
          </a:p>
          <a:p>
            <a:pPr lvl="0" eaLnBrk="0" fontAlgn="base">
              <a:spcBef>
                <a:spcPct val="0"/>
              </a:spcBef>
              <a:spcAft>
                <a:spcPct val="0"/>
              </a:spcAft>
            </a:pPr>
            <a:br>
              <a:rPr lang="en-US" altLang="en-US" dirty="0">
                <a:solidFill>
                  <a:srgbClr val="222222"/>
                </a:solidFill>
                <a:latin typeface="Helvetica Neue"/>
              </a:rPr>
            </a:br>
            <a:endParaRPr lang="en-US" altLang="en-US" sz="1600" dirty="0">
              <a:solidFill>
                <a:schemeClr val="tx1"/>
              </a:solidFill>
            </a:endParaRPr>
          </a:p>
          <a:p>
            <a:pPr lvl="0" eaLnBrk="0" fontAlgn="base">
              <a:spcBef>
                <a:spcPct val="0"/>
              </a:spcBef>
              <a:spcAft>
                <a:spcPct val="0"/>
              </a:spcAft>
            </a:pPr>
            <a:r>
              <a:rPr lang="en-US" altLang="en-US" sz="2400" b="1" dirty="0">
                <a:solidFill>
                  <a:srgbClr val="0000FF"/>
                </a:solidFill>
                <a:latin typeface="Trebuchet MS"/>
              </a:rPr>
              <a:t>Weaknesses:</a:t>
            </a:r>
          </a:p>
          <a:p>
            <a:pPr marL="457200" lvl="0" indent="-457200" eaLnBrk="0" fontAlgn="base">
              <a:spcBef>
                <a:spcPct val="0"/>
              </a:spcBef>
              <a:spcAft>
                <a:spcPct val="0"/>
              </a:spcAft>
              <a:buFont typeface="+mj-lt"/>
              <a:buAutoNum type="arabicPeriod"/>
            </a:pPr>
            <a:r>
              <a:rPr lang="en-US" altLang="en-US" sz="2400" dirty="0">
                <a:solidFill>
                  <a:srgbClr val="0000FF"/>
                </a:solidFill>
                <a:latin typeface="Trebuchet MS"/>
              </a:rPr>
              <a:t>No new generation as such. Just builds a model to classify input.</a:t>
            </a:r>
          </a:p>
          <a:p>
            <a:pPr marL="457200" lvl="0" indent="-457200" eaLnBrk="0" fontAlgn="base">
              <a:spcBef>
                <a:spcPct val="0"/>
              </a:spcBef>
              <a:spcAft>
                <a:spcPct val="0"/>
              </a:spcAft>
              <a:buFont typeface="+mj-lt"/>
              <a:buAutoNum type="arabicPeriod"/>
            </a:pPr>
            <a:r>
              <a:rPr lang="en-US" altLang="en-US" sz="2400" dirty="0">
                <a:solidFill>
                  <a:srgbClr val="0000FF"/>
                </a:solidFill>
                <a:latin typeface="Trebuchet MS"/>
              </a:rPr>
              <a:t>Uses </a:t>
            </a:r>
            <a:r>
              <a:rPr lang="en-US" altLang="en-US" sz="2400" i="1" dirty="0" err="1">
                <a:solidFill>
                  <a:srgbClr val="0000FF"/>
                </a:solidFill>
                <a:latin typeface="Trebuchet MS"/>
              </a:rPr>
              <a:t>colour</a:t>
            </a:r>
            <a:r>
              <a:rPr lang="en-US" altLang="en-US" sz="2400" dirty="0">
                <a:solidFill>
                  <a:srgbClr val="0000FF"/>
                </a:solidFill>
                <a:latin typeface="Trebuchet MS"/>
              </a:rPr>
              <a:t> to distinguish. Hence, adding more classes reduces accuracy.</a:t>
            </a:r>
          </a:p>
          <a:p>
            <a:pPr lvl="0" eaLnBrk="0" fontAlgn="base">
              <a:spcBef>
                <a:spcPct val="0"/>
              </a:spcBef>
              <a:spcAft>
                <a:spcPct val="0"/>
              </a:spcAft>
            </a:pPr>
            <a:endParaRPr lang="en-US" altLang="en-US" sz="4400" dirty="0">
              <a:solidFill>
                <a:schemeClr val="tx1"/>
              </a:solidFill>
              <a:latin typeface="Arial" panose="020B0604020202020204" pitchFamily="34" charset="0"/>
            </a:endParaRPr>
          </a:p>
        </p:txBody>
      </p:sp>
    </p:spTree>
    <p:extLst>
      <p:ext uri="{BB962C8B-B14F-4D97-AF65-F5344CB8AC3E}">
        <p14:creationId xmlns:p14="http://schemas.microsoft.com/office/powerpoint/2010/main" val="781837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6E71A9B-495B-4514-93F1-2736B968624C}"/>
              </a:ext>
            </a:extLst>
          </p:cNvPr>
          <p:cNvSpPr txBox="1">
            <a:spLocks/>
          </p:cNvSpPr>
          <p:nvPr/>
        </p:nvSpPr>
        <p:spPr>
          <a:xfrm>
            <a:off x="-304800" y="1828800"/>
            <a:ext cx="8077200" cy="2465381"/>
          </a:xfrm>
          <a:prstGeom prst="rect">
            <a:avLst/>
          </a:prstGeom>
        </p:spPr>
        <p:txBody>
          <a:bodyPr/>
          <a:lstStyle/>
          <a:p>
            <a:pPr marL="342900" marR="0" lvl="0" indent="12700" algn="just" defTabSz="914400" rtl="0" eaLnBrk="0" fontAlgn="base" latinLnBrk="0" hangingPunct="0">
              <a:lnSpc>
                <a:spcPct val="100000"/>
              </a:lnSpc>
              <a:spcBef>
                <a:spcPct val="20000"/>
              </a:spcBef>
              <a:spcAft>
                <a:spcPct val="0"/>
              </a:spcAft>
              <a:buClrTx/>
              <a:buSzTx/>
              <a:buFontTx/>
              <a:buNone/>
              <a:tabLst/>
              <a:defRPr/>
            </a:pPr>
            <a:r>
              <a:rPr lang="en-US" sz="2400" b="1" dirty="0">
                <a:solidFill>
                  <a:srgbClr val="0000FF"/>
                </a:solidFill>
                <a:latin typeface="Trebuchet MS" pitchFamily="34" charset="0"/>
              </a:rPr>
              <a:t>Proposed architecture:</a:t>
            </a:r>
          </a:p>
          <a:p>
            <a:pPr marL="342900" marR="0" lvl="0" indent="12700" algn="just" defTabSz="914400" rtl="0" eaLnBrk="0" fontAlgn="base" latinLnBrk="0" hangingPunct="0">
              <a:lnSpc>
                <a:spcPct val="100000"/>
              </a:lnSpc>
              <a:spcBef>
                <a:spcPct val="20000"/>
              </a:spcBef>
              <a:spcAft>
                <a:spcPct val="0"/>
              </a:spcAft>
              <a:buClrTx/>
              <a:buSzTx/>
              <a:buFontTx/>
              <a:buNone/>
              <a:tabLst/>
              <a:defRPr/>
            </a:pPr>
            <a:endParaRPr lang="en-US" sz="2400" dirty="0">
              <a:solidFill>
                <a:srgbClr val="0000FF"/>
              </a:solidFill>
              <a:latin typeface="Trebuchet MS" pitchFamily="34" charset="0"/>
            </a:endParaRPr>
          </a:p>
        </p:txBody>
      </p:sp>
      <p:pic>
        <p:nvPicPr>
          <p:cNvPr id="4" name="Picture 3" descr="A close up of a map&#10;&#10;Description automatically generated">
            <a:extLst>
              <a:ext uri="{FF2B5EF4-FFF2-40B4-BE49-F238E27FC236}">
                <a16:creationId xmlns:a16="http://schemas.microsoft.com/office/drawing/2014/main" id="{50D4C8BB-7582-4AEB-82ED-F1B9EA29095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666" r="391"/>
          <a:stretch/>
        </p:blipFill>
        <p:spPr>
          <a:xfrm>
            <a:off x="0" y="2389181"/>
            <a:ext cx="9144000" cy="3809999"/>
          </a:xfrm>
          <a:prstGeom prst="rect">
            <a:avLst/>
          </a:prstGeom>
        </p:spPr>
      </p:pic>
      <p:sp>
        <p:nvSpPr>
          <p:cNvPr id="6" name="Text Box 34">
            <a:extLst>
              <a:ext uri="{FF2B5EF4-FFF2-40B4-BE49-F238E27FC236}">
                <a16:creationId xmlns:a16="http://schemas.microsoft.com/office/drawing/2014/main" id="{D98A5905-B786-4BC1-B32E-5474F4AD611B}"/>
              </a:ext>
            </a:extLst>
          </p:cNvPr>
          <p:cNvSpPr txBox="1"/>
          <p:nvPr/>
        </p:nvSpPr>
        <p:spPr>
          <a:xfrm>
            <a:off x="1417319" y="1143000"/>
            <a:ext cx="76809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Summary of Literature Survey</a:t>
            </a:r>
          </a:p>
        </p:txBody>
      </p:sp>
    </p:spTree>
    <p:extLst>
      <p:ext uri="{BB962C8B-B14F-4D97-AF65-F5344CB8AC3E}">
        <p14:creationId xmlns:p14="http://schemas.microsoft.com/office/powerpoint/2010/main" val="108723419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7DCF61-358E-4812-A1BB-F51C50D86405}"/>
              </a:ext>
            </a:extLst>
          </p:cNvPr>
          <p:cNvSpPr txBox="1">
            <a:spLocks/>
          </p:cNvSpPr>
          <p:nvPr/>
        </p:nvSpPr>
        <p:spPr>
          <a:xfrm>
            <a:off x="-228600" y="1828800"/>
            <a:ext cx="7924800" cy="4605634"/>
          </a:xfrm>
          <a:prstGeom prst="rect">
            <a:avLst/>
          </a:prstGeom>
        </p:spPr>
        <p:txBody>
          <a:bodyPr/>
          <a:lstStyle/>
          <a:p>
            <a:pPr marL="342900" marR="0" lvl="0" indent="12700" defTabSz="914400" rtl="0" eaLnBrk="0" fontAlgn="base" latinLnBrk="0" hangingPunct="0">
              <a:lnSpc>
                <a:spcPct val="100000"/>
              </a:lnSpc>
              <a:spcBef>
                <a:spcPct val="20000"/>
              </a:spcBef>
              <a:spcAft>
                <a:spcPct val="0"/>
              </a:spcAft>
              <a:buClrTx/>
              <a:buSzTx/>
              <a:buFontTx/>
              <a:buNone/>
              <a:tabLst/>
              <a:defRPr/>
            </a:pPr>
            <a:r>
              <a:rPr lang="en-US" sz="2400" b="1" dirty="0">
                <a:solidFill>
                  <a:srgbClr val="0000FF"/>
                </a:solidFill>
                <a:latin typeface="Trebuchet MS" pitchFamily="34" charset="0"/>
              </a:rPr>
              <a:t>Proposed solution:</a:t>
            </a:r>
          </a:p>
          <a:p>
            <a:pPr marL="685800" marR="0" lvl="0" indent="-342900"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sz="2400" dirty="0">
                <a:solidFill>
                  <a:srgbClr val="0000FF"/>
                </a:solidFill>
                <a:latin typeface="Trebuchet MS" pitchFamily="34" charset="0"/>
              </a:rPr>
              <a:t>We plan to use </a:t>
            </a:r>
            <a:r>
              <a:rPr lang="en-US" sz="2400" b="1" i="1" dirty="0">
                <a:solidFill>
                  <a:srgbClr val="0000FF"/>
                </a:solidFill>
                <a:latin typeface="Trebuchet MS" pitchFamily="34" charset="0"/>
              </a:rPr>
              <a:t>Neural Cellular Automata</a:t>
            </a:r>
            <a:r>
              <a:rPr lang="en-US" sz="2400" dirty="0">
                <a:solidFill>
                  <a:srgbClr val="0000FF"/>
                </a:solidFill>
                <a:latin typeface="Trebuchet MS" pitchFamily="34" charset="0"/>
              </a:rPr>
              <a:t> to solve the problem statement. </a:t>
            </a:r>
          </a:p>
          <a:p>
            <a:pPr marL="685800" lvl="0" indent="-342900" eaLnBrk="0" hangingPunct="0">
              <a:spcBef>
                <a:spcPct val="20000"/>
              </a:spcBef>
              <a:buFont typeface="Arial" panose="020B0604020202020204" pitchFamily="34" charset="0"/>
              <a:buChar char="•"/>
              <a:defRPr/>
            </a:pPr>
            <a:r>
              <a:rPr lang="en-US" sz="2400" dirty="0">
                <a:solidFill>
                  <a:srgbClr val="0000FF"/>
                </a:solidFill>
                <a:latin typeface="Trebuchet MS" pitchFamily="34" charset="0"/>
              </a:rPr>
              <a:t>We will represent each cell state as a vector of </a:t>
            </a:r>
            <a:r>
              <a:rPr lang="en-US" sz="2400" b="1" i="1" dirty="0">
                <a:solidFill>
                  <a:srgbClr val="0000FF"/>
                </a:solidFill>
                <a:latin typeface="Trebuchet MS" pitchFamily="34" charset="0"/>
              </a:rPr>
              <a:t>16 real values. </a:t>
            </a:r>
          </a:p>
          <a:p>
            <a:pPr marL="685800" lvl="0" indent="-342900" eaLnBrk="0" hangingPunct="0">
              <a:spcBef>
                <a:spcPct val="20000"/>
              </a:spcBef>
              <a:buFont typeface="Arial" panose="020B0604020202020204" pitchFamily="34" charset="0"/>
              <a:buChar char="•"/>
              <a:defRPr/>
            </a:pPr>
            <a:r>
              <a:rPr lang="en-US" sz="2400" dirty="0">
                <a:solidFill>
                  <a:srgbClr val="0000FF"/>
                </a:solidFill>
                <a:latin typeface="Trebuchet MS" pitchFamily="34" charset="0"/>
              </a:rPr>
              <a:t>Then we </a:t>
            </a:r>
            <a:r>
              <a:rPr lang="en-US" sz="2400" b="1" i="1" dirty="0">
                <a:solidFill>
                  <a:srgbClr val="0000FF"/>
                </a:solidFill>
                <a:latin typeface="Trebuchet MS" pitchFamily="34" charset="0"/>
              </a:rPr>
              <a:t>learn an update rule </a:t>
            </a:r>
            <a:r>
              <a:rPr lang="en-US" sz="2400" dirty="0">
                <a:solidFill>
                  <a:srgbClr val="0000FF"/>
                </a:solidFill>
                <a:latin typeface="Trebuchet MS" pitchFamily="34" charset="0"/>
              </a:rPr>
              <a:t>for each cell </a:t>
            </a:r>
            <a:r>
              <a:rPr lang="en-US" sz="2400" b="1" i="1" dirty="0">
                <a:solidFill>
                  <a:srgbClr val="0000FF"/>
                </a:solidFill>
                <a:latin typeface="Trebuchet MS" pitchFamily="34" charset="0"/>
              </a:rPr>
              <a:t>using its neighbours</a:t>
            </a:r>
            <a:r>
              <a:rPr lang="en-US" sz="2400" dirty="0">
                <a:solidFill>
                  <a:srgbClr val="0000FF"/>
                </a:solidFill>
                <a:latin typeface="Trebuchet MS" pitchFamily="34" charset="0"/>
              </a:rPr>
              <a:t>.</a:t>
            </a:r>
          </a:p>
          <a:p>
            <a:pPr marL="685800" lvl="0" indent="-342900" eaLnBrk="0" hangingPunct="0">
              <a:spcBef>
                <a:spcPct val="20000"/>
              </a:spcBef>
              <a:buFont typeface="Arial" panose="020B0604020202020204" pitchFamily="34" charset="0"/>
              <a:buChar char="•"/>
              <a:defRPr/>
            </a:pPr>
            <a:r>
              <a:rPr lang="en-US" sz="2400" dirty="0">
                <a:solidFill>
                  <a:srgbClr val="0000FF"/>
                </a:solidFill>
                <a:latin typeface="Trebuchet MS" pitchFamily="34" charset="0"/>
              </a:rPr>
              <a:t>Applying this update rule </a:t>
            </a:r>
            <a:r>
              <a:rPr lang="en-US" sz="2400" b="1" i="1" dirty="0">
                <a:solidFill>
                  <a:srgbClr val="0000FF"/>
                </a:solidFill>
                <a:latin typeface="Trebuchet MS" pitchFamily="34" charset="0"/>
              </a:rPr>
              <a:t>multiple times </a:t>
            </a:r>
            <a:r>
              <a:rPr lang="en-US" sz="2400" dirty="0">
                <a:solidFill>
                  <a:srgbClr val="0000FF"/>
                </a:solidFill>
                <a:latin typeface="Trebuchet MS" pitchFamily="34" charset="0"/>
              </a:rPr>
              <a:t>will help generate the given font.</a:t>
            </a:r>
          </a:p>
          <a:p>
            <a:pPr marL="685800" lvl="0" indent="-342900" eaLnBrk="0" hangingPunct="0">
              <a:spcBef>
                <a:spcPct val="20000"/>
              </a:spcBef>
              <a:buFont typeface="Arial" panose="020B0604020202020204" pitchFamily="34" charset="0"/>
              <a:buChar char="•"/>
              <a:defRPr/>
            </a:pPr>
            <a:r>
              <a:rPr lang="en-US" sz="2400" b="1" i="1" dirty="0">
                <a:solidFill>
                  <a:srgbClr val="0000FF"/>
                </a:solidFill>
                <a:latin typeface="Trebuchet MS" pitchFamily="34" charset="0"/>
              </a:rPr>
              <a:t>Slight moderations </a:t>
            </a:r>
            <a:r>
              <a:rPr lang="en-US" sz="2400" dirty="0">
                <a:solidFill>
                  <a:srgbClr val="0000FF"/>
                </a:solidFill>
                <a:latin typeface="Trebuchet MS" pitchFamily="34" charset="0"/>
              </a:rPr>
              <a:t>in the feature extraction can result in </a:t>
            </a:r>
            <a:r>
              <a:rPr lang="en-US" sz="2400" b="1" i="1" dirty="0">
                <a:solidFill>
                  <a:srgbClr val="0000FF"/>
                </a:solidFill>
                <a:latin typeface="Trebuchet MS" pitchFamily="34" charset="0"/>
              </a:rPr>
              <a:t>unique fonts</a:t>
            </a:r>
            <a:r>
              <a:rPr lang="en-US" sz="2400" dirty="0">
                <a:solidFill>
                  <a:srgbClr val="0000FF"/>
                </a:solidFill>
                <a:latin typeface="Trebuchet MS" pitchFamily="34" charset="0"/>
              </a:rPr>
              <a:t>.</a:t>
            </a:r>
          </a:p>
          <a:p>
            <a:pPr marL="685800" lvl="0" indent="-342900" eaLnBrk="0" hangingPunct="0">
              <a:spcBef>
                <a:spcPct val="20000"/>
              </a:spcBef>
              <a:buFont typeface="Arial" panose="020B0604020202020204" pitchFamily="34" charset="0"/>
              <a:buChar char="•"/>
              <a:defRPr/>
            </a:pPr>
            <a:endParaRPr lang="en-US" sz="2400" dirty="0">
              <a:solidFill>
                <a:srgbClr val="0000FF"/>
              </a:solidFill>
              <a:latin typeface="Trebuchet MS" pitchFamily="34" charset="0"/>
            </a:endParaRPr>
          </a:p>
          <a:p>
            <a:pPr marL="6858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endParaRPr lang="en-US" sz="2400" dirty="0">
              <a:solidFill>
                <a:srgbClr val="0000FF"/>
              </a:solidFill>
              <a:latin typeface="Trebuchet MS" pitchFamily="34" charset="0"/>
            </a:endParaRPr>
          </a:p>
          <a:p>
            <a:pPr marL="342900" marR="0" lvl="0" indent="12700" algn="just" defTabSz="914400" rtl="0" eaLnBrk="0" fontAlgn="base" latinLnBrk="0" hangingPunct="0">
              <a:lnSpc>
                <a:spcPct val="100000"/>
              </a:lnSpc>
              <a:spcBef>
                <a:spcPct val="20000"/>
              </a:spcBef>
              <a:spcAft>
                <a:spcPct val="0"/>
              </a:spcAft>
              <a:buClrTx/>
              <a:buSzTx/>
              <a:buFontTx/>
              <a:buNone/>
              <a:tabLst/>
              <a:defRPr/>
            </a:pPr>
            <a:endParaRPr lang="en-US" sz="2400" dirty="0">
              <a:solidFill>
                <a:srgbClr val="0000FF"/>
              </a:solidFill>
              <a:latin typeface="Trebuchet MS" pitchFamily="34" charset="0"/>
            </a:endParaRPr>
          </a:p>
        </p:txBody>
      </p:sp>
      <p:sp>
        <p:nvSpPr>
          <p:cNvPr id="6" name="Text Box 34">
            <a:extLst>
              <a:ext uri="{FF2B5EF4-FFF2-40B4-BE49-F238E27FC236}">
                <a16:creationId xmlns:a16="http://schemas.microsoft.com/office/drawing/2014/main" id="{B7A1C7EC-1345-4603-8491-F5853688CDA0}"/>
              </a:ext>
            </a:extLst>
          </p:cNvPr>
          <p:cNvSpPr txBox="1"/>
          <p:nvPr/>
        </p:nvSpPr>
        <p:spPr>
          <a:xfrm>
            <a:off x="1417319" y="1143000"/>
            <a:ext cx="76809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Summary of Literature Survey</a:t>
            </a:r>
          </a:p>
        </p:txBody>
      </p:sp>
    </p:spTree>
    <p:extLst>
      <p:ext uri="{BB962C8B-B14F-4D97-AF65-F5344CB8AC3E}">
        <p14:creationId xmlns:p14="http://schemas.microsoft.com/office/powerpoint/2010/main" val="380114254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nts">
            <a:hlinkClick r:id="" action="ppaction://media"/>
            <a:extLst>
              <a:ext uri="{FF2B5EF4-FFF2-40B4-BE49-F238E27FC236}">
                <a16:creationId xmlns:a16="http://schemas.microsoft.com/office/drawing/2014/main" id="{D930FABC-837B-4D2F-B8EB-93F4CF4246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2363" y="2684157"/>
            <a:ext cx="4611357" cy="2593888"/>
          </a:xfrm>
          <a:prstGeom prst="rect">
            <a:avLst/>
          </a:prstGeom>
        </p:spPr>
      </p:pic>
      <p:sp>
        <p:nvSpPr>
          <p:cNvPr id="3" name="TextBox 2">
            <a:extLst>
              <a:ext uri="{FF2B5EF4-FFF2-40B4-BE49-F238E27FC236}">
                <a16:creationId xmlns:a16="http://schemas.microsoft.com/office/drawing/2014/main" id="{F2B03CAD-A59D-4317-AAC0-B810F731CD8D}"/>
              </a:ext>
            </a:extLst>
          </p:cNvPr>
          <p:cNvSpPr txBox="1"/>
          <p:nvPr/>
        </p:nvSpPr>
        <p:spPr>
          <a:xfrm>
            <a:off x="759654" y="1463041"/>
            <a:ext cx="381234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dirty="0">
                <a:solidFill>
                  <a:srgbClr val="0000FF"/>
                </a:solidFill>
                <a:latin typeface="Trebuchet MS" pitchFamily="34" charset="0"/>
              </a:rPr>
              <a:t>DEMONSTRATION:</a:t>
            </a:r>
            <a:endParaRPr lang="en-IN" sz="2400" b="1" dirty="0">
              <a:solidFill>
                <a:srgbClr val="0000FF"/>
              </a:solidFill>
              <a:latin typeface="Trebuchet MS" pitchFamily="34" charset="0"/>
            </a:endParaRPr>
          </a:p>
        </p:txBody>
      </p:sp>
    </p:spTree>
    <p:extLst>
      <p:ext uri="{BB962C8B-B14F-4D97-AF65-F5344CB8AC3E}">
        <p14:creationId xmlns:p14="http://schemas.microsoft.com/office/powerpoint/2010/main" val="20109737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3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
          <p:cNvSpPr/>
          <p:nvPr/>
        </p:nvSpPr>
        <p:spPr>
          <a:xfrm>
            <a:off x="1524000" y="1581153"/>
            <a:ext cx="7620000" cy="36514"/>
          </a:xfrm>
          <a:prstGeom prst="rect">
            <a:avLst/>
          </a:prstGeom>
          <a:solidFill>
            <a:srgbClr val="33CCCC"/>
          </a:solidFill>
          <a:ln w="12700">
            <a:miter lim="400000"/>
          </a:ln>
        </p:spPr>
        <p:txBody>
          <a:bodyPr lIns="45719" rIns="45719" anchor="ctr"/>
          <a:lstStyle/>
          <a:p>
            <a:endParaRPr/>
          </a:p>
        </p:txBody>
      </p:sp>
      <p:sp>
        <p:nvSpPr>
          <p:cNvPr id="49" name="Content Placeholder 2"/>
          <p:cNvSpPr txBox="1"/>
          <p:nvPr/>
        </p:nvSpPr>
        <p:spPr>
          <a:xfrm>
            <a:off x="130125" y="1878979"/>
            <a:ext cx="8605911" cy="1938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b="1">
                <a:solidFill>
                  <a:srgbClr val="0033CC"/>
                </a:solidFill>
                <a:latin typeface="Trebuchet MS"/>
                <a:ea typeface="Trebuchet MS"/>
                <a:cs typeface="Trebuchet MS"/>
                <a:sym typeface="Trebuchet MS"/>
              </a:defRPr>
            </a:pPr>
            <a:r>
              <a:rPr dirty="0"/>
              <a:t>Suggestions and remarks given:</a:t>
            </a:r>
          </a:p>
          <a:p>
            <a:pPr marL="240631" indent="-240631">
              <a:buSzPct val="100000"/>
              <a:buFontTx/>
              <a:buChar char="•"/>
              <a:defRPr sz="2400">
                <a:solidFill>
                  <a:srgbClr val="0033CC"/>
                </a:solidFill>
                <a:latin typeface="Trebuchet MS"/>
                <a:ea typeface="Trebuchet MS"/>
                <a:cs typeface="Trebuchet MS"/>
                <a:sym typeface="Trebuchet MS"/>
              </a:defRPr>
            </a:pPr>
            <a:r>
              <a:rPr lang="en-US" dirty="0"/>
              <a:t>Need to get a clear idea on our user class.</a:t>
            </a:r>
          </a:p>
          <a:p>
            <a:pPr marL="240631" indent="-240631">
              <a:buSzPct val="100000"/>
              <a:buChar char="•"/>
              <a:defRPr sz="2400">
                <a:solidFill>
                  <a:srgbClr val="0033CC"/>
                </a:solidFill>
                <a:latin typeface="Trebuchet MS"/>
                <a:ea typeface="Trebuchet MS"/>
                <a:cs typeface="Trebuchet MS"/>
                <a:sym typeface="Trebuchet MS"/>
              </a:defRPr>
            </a:pPr>
            <a:r>
              <a:rPr dirty="0"/>
              <a:t>To not limit it to only Kannada</a:t>
            </a:r>
            <a:r>
              <a:rPr lang="en-US" dirty="0"/>
              <a:t> language. </a:t>
            </a:r>
          </a:p>
          <a:p>
            <a:pPr marL="381000" lvl="1" indent="0">
              <a:buSzPct val="100000"/>
              <a:defRPr sz="2400">
                <a:solidFill>
                  <a:srgbClr val="0033CC"/>
                </a:solidFill>
                <a:latin typeface="Trebuchet MS"/>
                <a:ea typeface="Trebuchet MS"/>
                <a:cs typeface="Trebuchet MS"/>
                <a:sym typeface="Trebuchet MS"/>
              </a:defRPr>
            </a:pPr>
            <a:endParaRPr lang="en-IN" dirty="0"/>
          </a:p>
          <a:p>
            <a:pPr>
              <a:defRPr sz="2400">
                <a:solidFill>
                  <a:srgbClr val="0033CC"/>
                </a:solidFill>
                <a:latin typeface="Trebuchet MS"/>
                <a:ea typeface="Trebuchet MS"/>
                <a:cs typeface="Trebuchet MS"/>
                <a:sym typeface="Trebuchet MS"/>
              </a:defRPr>
            </a:pPr>
            <a:endParaRPr lang="en-IN" dirty="0"/>
          </a:p>
        </p:txBody>
      </p:sp>
      <p:sp>
        <p:nvSpPr>
          <p:cNvPr id="8" name="Text Box 34">
            <a:extLst>
              <a:ext uri="{FF2B5EF4-FFF2-40B4-BE49-F238E27FC236}">
                <a16:creationId xmlns:a16="http://schemas.microsoft.com/office/drawing/2014/main" id="{FCDD5A67-BB19-4343-B5F8-B8C40BF96918}"/>
              </a:ext>
            </a:extLst>
          </p:cNvPr>
          <p:cNvSpPr txBox="1"/>
          <p:nvPr/>
        </p:nvSpPr>
        <p:spPr>
          <a:xfrm>
            <a:off x="2758440" y="1134112"/>
            <a:ext cx="6385560"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Suggestions from Review - 1</a:t>
            </a:r>
          </a:p>
        </p:txBody>
      </p:sp>
      <p:sp>
        <p:nvSpPr>
          <p:cNvPr id="2" name="Rectangle 1">
            <a:extLst>
              <a:ext uri="{FF2B5EF4-FFF2-40B4-BE49-F238E27FC236}">
                <a16:creationId xmlns:a16="http://schemas.microsoft.com/office/drawing/2014/main" id="{52E33578-8713-40AE-9C97-F126374F7FE7}"/>
              </a:ext>
            </a:extLst>
          </p:cNvPr>
          <p:cNvSpPr/>
          <p:nvPr/>
        </p:nvSpPr>
        <p:spPr>
          <a:xfrm>
            <a:off x="32823" y="3429000"/>
            <a:ext cx="7676272" cy="2677656"/>
          </a:xfrm>
          <a:prstGeom prst="rect">
            <a:avLst/>
          </a:prstGeom>
        </p:spPr>
        <p:txBody>
          <a:bodyPr wrap="square">
            <a:spAutoFit/>
          </a:bodyPr>
          <a:lstStyle/>
          <a:p>
            <a:pPr>
              <a:defRPr sz="2400" b="1">
                <a:solidFill>
                  <a:srgbClr val="0033CC"/>
                </a:solidFill>
                <a:latin typeface="Trebuchet MS"/>
                <a:ea typeface="Trebuchet MS"/>
                <a:cs typeface="Trebuchet MS"/>
                <a:sym typeface="Trebuchet MS"/>
              </a:defRPr>
            </a:pPr>
            <a:r>
              <a:rPr lang="en-US" dirty="0"/>
              <a:t>Scope:</a:t>
            </a:r>
          </a:p>
          <a:p>
            <a:pPr marL="240631" indent="-240631">
              <a:buSzPct val="100000"/>
              <a:buChar char="•"/>
              <a:defRPr sz="2400">
                <a:solidFill>
                  <a:srgbClr val="0033CC"/>
                </a:solidFill>
                <a:latin typeface="Trebuchet MS"/>
                <a:ea typeface="Trebuchet MS"/>
                <a:cs typeface="Trebuchet MS"/>
                <a:sym typeface="Trebuchet MS"/>
              </a:defRPr>
            </a:pPr>
            <a:r>
              <a:rPr lang="en-US" dirty="0"/>
              <a:t>Currently font generation is done where the designers must manually </a:t>
            </a:r>
            <a:r>
              <a:rPr lang="en-US" b="1" dirty="0"/>
              <a:t>draw</a:t>
            </a:r>
            <a:r>
              <a:rPr lang="en-US" dirty="0"/>
              <a:t> and further </a:t>
            </a:r>
            <a:r>
              <a:rPr lang="en-US" b="1" dirty="0"/>
              <a:t>trace Glyphs</a:t>
            </a:r>
            <a:r>
              <a:rPr lang="en-US" dirty="0"/>
              <a:t>(characters) using software tools such as </a:t>
            </a:r>
            <a:r>
              <a:rPr lang="en-US" b="1" dirty="0"/>
              <a:t>Font Developer</a:t>
            </a:r>
            <a:r>
              <a:rPr lang="en-US" dirty="0"/>
              <a:t>.</a:t>
            </a:r>
          </a:p>
          <a:p>
            <a:pPr marL="240631" indent="-240631">
              <a:buSzPct val="100000"/>
              <a:buChar char="•"/>
              <a:defRPr sz="2400">
                <a:solidFill>
                  <a:srgbClr val="0033CC"/>
                </a:solidFill>
                <a:latin typeface="Trebuchet MS"/>
                <a:ea typeface="Trebuchet MS"/>
                <a:cs typeface="Trebuchet MS"/>
                <a:sym typeface="Trebuchet MS"/>
              </a:defRPr>
            </a:pPr>
            <a:r>
              <a:rPr lang="en-US" dirty="0"/>
              <a:t>For each font, the time varies from a couple of hours to a couple of days.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4"/>
          <p:cNvSpPr/>
          <p:nvPr/>
        </p:nvSpPr>
        <p:spPr>
          <a:xfrm>
            <a:off x="1524000" y="1581153"/>
            <a:ext cx="7620000" cy="36514"/>
          </a:xfrm>
          <a:prstGeom prst="rect">
            <a:avLst/>
          </a:prstGeom>
          <a:solidFill>
            <a:srgbClr val="33CCCC"/>
          </a:solidFill>
          <a:ln w="12700">
            <a:miter lim="400000"/>
          </a:ln>
        </p:spPr>
        <p:txBody>
          <a:bodyPr lIns="45719" rIns="45719" anchor="ctr"/>
          <a:lstStyle/>
          <a:p>
            <a:endParaRPr/>
          </a:p>
        </p:txBody>
      </p:sp>
      <p:sp>
        <p:nvSpPr>
          <p:cNvPr id="88" name="Text Box 34"/>
          <p:cNvSpPr txBox="1"/>
          <p:nvPr/>
        </p:nvSpPr>
        <p:spPr>
          <a:xfrm>
            <a:off x="1417319" y="1143000"/>
            <a:ext cx="76809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References</a:t>
            </a:r>
          </a:p>
        </p:txBody>
      </p:sp>
      <p:sp>
        <p:nvSpPr>
          <p:cNvPr id="5" name="Rectangle 4">
            <a:extLst>
              <a:ext uri="{FF2B5EF4-FFF2-40B4-BE49-F238E27FC236}">
                <a16:creationId xmlns:a16="http://schemas.microsoft.com/office/drawing/2014/main" id="{7A02EF62-5C12-4C52-961F-FACC11693140}"/>
              </a:ext>
            </a:extLst>
          </p:cNvPr>
          <p:cNvSpPr>
            <a:spLocks noChangeArrowheads="1"/>
          </p:cNvSpPr>
          <p:nvPr/>
        </p:nvSpPr>
        <p:spPr bwMode="auto">
          <a:xfrm>
            <a:off x="1524000" y="1581154"/>
            <a:ext cx="7620000" cy="36513"/>
          </a:xfrm>
          <a:prstGeom prst="rect">
            <a:avLst/>
          </a:prstGeom>
          <a:solidFill>
            <a:srgbClr val="33CCCC"/>
          </a:solidFill>
          <a:ln w="9525">
            <a:noFill/>
            <a:miter lim="800000"/>
            <a:headEnd/>
            <a:tailEnd/>
          </a:ln>
        </p:spPr>
        <p:txBody>
          <a:bodyPr wrap="none" anchor="ctr"/>
          <a:lstStyle/>
          <a:p>
            <a:endParaRPr lang="en-US"/>
          </a:p>
        </p:txBody>
      </p:sp>
      <p:sp>
        <p:nvSpPr>
          <p:cNvPr id="7" name="TextBox 6">
            <a:extLst>
              <a:ext uri="{FF2B5EF4-FFF2-40B4-BE49-F238E27FC236}">
                <a16:creationId xmlns:a16="http://schemas.microsoft.com/office/drawing/2014/main" id="{363926BE-D26A-4FAC-9115-D9D49B031867}"/>
              </a:ext>
            </a:extLst>
          </p:cNvPr>
          <p:cNvSpPr txBox="1"/>
          <p:nvPr/>
        </p:nvSpPr>
        <p:spPr>
          <a:xfrm>
            <a:off x="-280768" y="1743885"/>
            <a:ext cx="8763000" cy="4696670"/>
          </a:xfrm>
          <a:prstGeom prst="rect">
            <a:avLst/>
          </a:prstGeom>
          <a:noFill/>
        </p:spPr>
        <p:txBody>
          <a:bodyPr wrap="square">
            <a:spAutoFit/>
          </a:bodyPr>
          <a:lstStyle/>
          <a:p>
            <a:pPr marL="342891" indent="12700" eaLnBrk="0" hangingPunct="0">
              <a:spcBef>
                <a:spcPct val="20000"/>
              </a:spcBef>
              <a:defRPr/>
            </a:pPr>
            <a:r>
              <a:rPr lang="en-IN" sz="2400" b="1" dirty="0">
                <a:solidFill>
                  <a:srgbClr val="0000FF"/>
                </a:solidFill>
                <a:latin typeface="Trebuchet MS" pitchFamily="34" charset="0"/>
              </a:rPr>
              <a:t>References</a:t>
            </a:r>
            <a:r>
              <a:rPr lang="en-IN" sz="2400" dirty="0">
                <a:solidFill>
                  <a:srgbClr val="0000FF"/>
                </a:solidFill>
                <a:latin typeface="Trebuchet MS" pitchFamily="34" charset="0"/>
                <a:sym typeface="Wingdings" panose="05000000000000000000" pitchFamily="2" charset="2"/>
              </a:rPr>
              <a:t> </a:t>
            </a:r>
          </a:p>
          <a:p>
            <a:pPr marL="324000" indent="12700" eaLnBrk="0" hangingPunct="0">
              <a:spcBef>
                <a:spcPts val="0"/>
              </a:spcBef>
              <a:defRPr/>
            </a:pPr>
            <a:r>
              <a:rPr lang="en-IN" sz="1600" b="1" dirty="0">
                <a:latin typeface="Trebuchet MS" panose="020B0603020202020204" pitchFamily="34" charset="0"/>
              </a:rPr>
              <a:t>Article in Online </a:t>
            </a:r>
            <a:r>
              <a:rPr lang="en-IN" sz="1600" b="1" dirty="0" err="1">
                <a:latin typeface="Trebuchet MS" panose="020B0603020202020204" pitchFamily="34" charset="0"/>
              </a:rPr>
              <a:t>Encyclopedia</a:t>
            </a:r>
            <a:endParaRPr lang="en-IN" sz="1600" b="1" dirty="0">
              <a:latin typeface="Trebuchet MS" panose="020B0603020202020204" pitchFamily="34" charset="0"/>
            </a:endParaRPr>
          </a:p>
          <a:p>
            <a:pPr marL="324000" eaLnBrk="0" hangingPunct="0">
              <a:spcBef>
                <a:spcPts val="0"/>
              </a:spcBef>
              <a:defRPr/>
            </a:pPr>
            <a:r>
              <a:rPr lang="en-US" sz="1600" dirty="0">
                <a:latin typeface="Trebuchet MS" panose="020B0603020202020204" pitchFamily="34" charset="0"/>
              </a:rPr>
              <a:t>[1] 	Alexander </a:t>
            </a:r>
            <a:r>
              <a:rPr lang="en-US" sz="1600" dirty="0" err="1">
                <a:latin typeface="Trebuchet MS" panose="020B0603020202020204" pitchFamily="34" charset="0"/>
              </a:rPr>
              <a:t>Mordvintsev</a:t>
            </a:r>
            <a:r>
              <a:rPr lang="en-IN" sz="1600" dirty="0">
                <a:latin typeface="Trebuchet MS" panose="020B0603020202020204" pitchFamily="34" charset="0"/>
              </a:rPr>
              <a:t>, Ettore Randazzo, </a:t>
            </a:r>
            <a:r>
              <a:rPr lang="en-IN" sz="1600" dirty="0" err="1">
                <a:latin typeface="Trebuchet MS" panose="020B0603020202020204" pitchFamily="34" charset="0"/>
              </a:rPr>
              <a:t>Eyvind</a:t>
            </a:r>
            <a:r>
              <a:rPr lang="en-IN" sz="1600" dirty="0">
                <a:latin typeface="Trebuchet MS" panose="020B0603020202020204" pitchFamily="34" charset="0"/>
              </a:rPr>
              <a:t> </a:t>
            </a:r>
            <a:r>
              <a:rPr lang="en-IN" sz="1600" dirty="0" err="1">
                <a:latin typeface="Trebuchet MS" panose="020B0603020202020204" pitchFamily="34" charset="0"/>
              </a:rPr>
              <a:t>Niklasson</a:t>
            </a:r>
            <a:r>
              <a:rPr lang="en-IN" sz="1600" dirty="0">
                <a:latin typeface="Trebuchet MS" panose="020B0603020202020204" pitchFamily="34" charset="0"/>
              </a:rPr>
              <a:t>, Michael Levin</a:t>
            </a:r>
            <a:r>
              <a:rPr lang="en-US" sz="1600" dirty="0">
                <a:latin typeface="Trebuchet MS" panose="020B0603020202020204" pitchFamily="34" charset="0"/>
              </a:rPr>
              <a:t>, 	“</a:t>
            </a:r>
            <a:r>
              <a:rPr lang="en-IN" sz="1600" dirty="0">
                <a:latin typeface="Trebuchet MS" panose="020B0603020202020204" pitchFamily="34" charset="0"/>
              </a:rPr>
              <a:t>Growing, Neural Cellular Automata”, Feb. 11, 2020</a:t>
            </a:r>
            <a:r>
              <a:rPr lang="en-US" sz="1600" dirty="0">
                <a:latin typeface="Trebuchet MS" panose="020B0603020202020204" pitchFamily="34" charset="0"/>
              </a:rPr>
              <a:t>.</a:t>
            </a:r>
            <a:r>
              <a:rPr lang="en-IN" sz="1600" dirty="0">
                <a:latin typeface="Trebuchet MS" panose="020B0603020202020204" pitchFamily="34" charset="0"/>
              </a:rPr>
              <a:t> [Online],	</a:t>
            </a:r>
          </a:p>
          <a:p>
            <a:pPr marL="324000" eaLnBrk="0" hangingPunct="0">
              <a:spcBef>
                <a:spcPts val="0"/>
              </a:spcBef>
              <a:defRPr/>
            </a:pPr>
            <a:r>
              <a:rPr lang="en-IN" sz="1600" dirty="0">
                <a:latin typeface="Trebuchet MS" panose="020B0603020202020204" pitchFamily="34" charset="0"/>
              </a:rPr>
              <a:t>	Available:</a:t>
            </a:r>
            <a:r>
              <a:rPr lang="en-US" sz="1600" dirty="0">
                <a:latin typeface="Trebuchet MS" panose="020B0603020202020204" pitchFamily="34" charset="0"/>
              </a:rPr>
              <a:t> </a:t>
            </a:r>
            <a:r>
              <a:rPr lang="en-IN" sz="1600" kern="0" dirty="0">
                <a:solidFill>
                  <a:srgbClr val="0000FF"/>
                </a:solidFill>
                <a:latin typeface="Trebuchet MS" panose="020B0603020202020204" pitchFamily="34" charset="0"/>
                <a:hlinkClick r:id="rId2">
                  <a:extLst>
                    <a:ext uri="{A12FA001-AC4F-418D-AE19-62706E023703}">
                      <ahyp:hlinkClr xmlns:ahyp="http://schemas.microsoft.com/office/drawing/2018/hyperlinkcolor" val="tx"/>
                    </a:ext>
                  </a:extLst>
                </a:hlinkClick>
              </a:rPr>
              <a:t>https://distill.pub/2020/growing-ca/</a:t>
            </a:r>
            <a:r>
              <a:rPr lang="en-IN" sz="1600" kern="0" dirty="0">
                <a:solidFill>
                  <a:srgbClr val="0000FF"/>
                </a:solidFill>
                <a:latin typeface="Trebuchet MS" panose="020B0603020202020204" pitchFamily="34" charset="0"/>
              </a:rPr>
              <a:t> </a:t>
            </a:r>
            <a:r>
              <a:rPr lang="en-IN" sz="1600" dirty="0">
                <a:latin typeface="Trebuchet MS" panose="020B0603020202020204" pitchFamily="34" charset="0"/>
              </a:rPr>
              <a:t>[Accessed Sep. 02, 2020]</a:t>
            </a:r>
          </a:p>
          <a:p>
            <a:pPr marL="342891" eaLnBrk="0" hangingPunct="0">
              <a:spcBef>
                <a:spcPct val="20000"/>
              </a:spcBef>
              <a:defRPr/>
            </a:pPr>
            <a:r>
              <a:rPr lang="en-IN" sz="1600" b="1" dirty="0">
                <a:latin typeface="Trebuchet MS" panose="020B0603020202020204" pitchFamily="34" charset="0"/>
              </a:rPr>
              <a:t>Journal Article Abstract</a:t>
            </a:r>
          </a:p>
          <a:p>
            <a:pPr marL="324000" eaLnBrk="0" hangingPunct="0">
              <a:spcBef>
                <a:spcPts val="0"/>
              </a:spcBef>
              <a:defRPr/>
            </a:pPr>
            <a:r>
              <a:rPr lang="en-US" sz="1600" dirty="0">
                <a:latin typeface="Trebuchet MS" panose="020B0603020202020204" pitchFamily="34" charset="0"/>
              </a:rPr>
              <a:t>[2] 	</a:t>
            </a:r>
            <a:r>
              <a:rPr lang="en-IN" sz="1600" dirty="0">
                <a:latin typeface="Trebuchet MS" panose="020B0603020202020204" pitchFamily="34" charset="0"/>
              </a:rPr>
              <a:t>Koen Janssens</a:t>
            </a:r>
            <a:r>
              <a:rPr lang="en-US" sz="1600" dirty="0">
                <a:latin typeface="Trebuchet MS" panose="020B0603020202020204" pitchFamily="34" charset="0"/>
              </a:rPr>
              <a:t>, “Network Cellular Automata—A Development for the Future?</a:t>
            </a:r>
            <a:r>
              <a:rPr lang="en-IN" sz="1600" dirty="0">
                <a:latin typeface="Trebuchet MS" panose="020B0603020202020204" pitchFamily="34" charset="0"/>
              </a:rPr>
              <a:t>”, 	</a:t>
            </a:r>
            <a:r>
              <a:rPr lang="en-IN" sz="1600" i="1" dirty="0">
                <a:latin typeface="Trebuchet MS" panose="020B0603020202020204" pitchFamily="34" charset="0"/>
              </a:rPr>
              <a:t>Computational Materials Engineering</a:t>
            </a:r>
            <a:r>
              <a:rPr lang="en-IN" sz="1600" dirty="0">
                <a:latin typeface="Trebuchet MS" panose="020B0603020202020204" pitchFamily="34" charset="0"/>
              </a:rPr>
              <a:t>, 2007. [Online], Available:</a:t>
            </a:r>
          </a:p>
          <a:p>
            <a:pPr marL="324000" eaLnBrk="0" hangingPunct="0">
              <a:spcBef>
                <a:spcPts val="0"/>
              </a:spcBef>
              <a:defRPr/>
            </a:pPr>
            <a:r>
              <a:rPr lang="en-IN" sz="1600" dirty="0">
                <a:latin typeface="Trebuchet MS" panose="020B0603020202020204" pitchFamily="34" charset="0"/>
              </a:rPr>
              <a:t>	</a:t>
            </a:r>
            <a:r>
              <a:rPr lang="en-IN" sz="1600" kern="0" dirty="0">
                <a:solidFill>
                  <a:srgbClr val="0000FF"/>
                </a:solidFill>
                <a:latin typeface="Trebuchet MS" panose="020B0603020202020204" pitchFamily="34" charset="0"/>
                <a:hlinkClick r:id="rId3">
                  <a:extLst>
                    <a:ext uri="{A12FA001-AC4F-418D-AE19-62706E023703}">
                      <ahyp:hlinkClr xmlns:ahyp="http://schemas.microsoft.com/office/drawing/2018/hyperlinkcolor" val="tx"/>
                    </a:ext>
                  </a:extLst>
                </a:hlinkClick>
              </a:rPr>
              <a:t>https://www.sciencedirect.com/topics/computerscience/cellularautomata</a:t>
            </a:r>
            <a:r>
              <a:rPr lang="en-IN" sz="1600" kern="0" dirty="0">
                <a:solidFill>
                  <a:srgbClr val="0000FF"/>
                </a:solidFill>
                <a:latin typeface="Trebuchet MS" panose="020B0603020202020204" pitchFamily="34" charset="0"/>
              </a:rPr>
              <a:t> </a:t>
            </a:r>
            <a:r>
              <a:rPr lang="en-IN" sz="1600" dirty="0">
                <a:latin typeface="Trebuchet MS" panose="020B0603020202020204" pitchFamily="34" charset="0"/>
              </a:rPr>
              <a:t>	[Accessed Sep. 03, 2020]</a:t>
            </a:r>
          </a:p>
          <a:p>
            <a:pPr marL="324000" indent="12700" eaLnBrk="0">
              <a:defRPr/>
            </a:pPr>
            <a:r>
              <a:rPr lang="en-IN" sz="1600" b="1" dirty="0">
                <a:latin typeface="Trebuchet MS" panose="020B0603020202020204" pitchFamily="34" charset="0"/>
              </a:rPr>
              <a:t>Research paper</a:t>
            </a:r>
          </a:p>
          <a:p>
            <a:pPr marL="324000" eaLnBrk="0">
              <a:defRPr/>
            </a:pPr>
            <a:r>
              <a:rPr lang="en-US" sz="1600" dirty="0">
                <a:latin typeface="Trebuchet MS" panose="020B0603020202020204" pitchFamily="34" charset="0"/>
              </a:rPr>
              <a:t>[3] 	</a:t>
            </a:r>
            <a:r>
              <a:rPr lang="en-IN" sz="1600" dirty="0">
                <a:latin typeface="Trebuchet MS" panose="020B0603020202020204" pitchFamily="34" charset="0"/>
              </a:rPr>
              <a:t>Hideaki </a:t>
            </a:r>
            <a:r>
              <a:rPr lang="en-IN" sz="1600" dirty="0" err="1">
                <a:latin typeface="Trebuchet MS" panose="020B0603020202020204" pitchFamily="34" charset="0"/>
              </a:rPr>
              <a:t>Hayashia</a:t>
            </a:r>
            <a:r>
              <a:rPr lang="en-IN" sz="1600" dirty="0">
                <a:latin typeface="Trebuchet MS" panose="020B0603020202020204" pitchFamily="34" charset="0"/>
              </a:rPr>
              <a:t>, </a:t>
            </a:r>
            <a:r>
              <a:rPr lang="en-IN" sz="1600" dirty="0" err="1">
                <a:latin typeface="Trebuchet MS" panose="020B0603020202020204" pitchFamily="34" charset="0"/>
              </a:rPr>
              <a:t>Kohtaro</a:t>
            </a:r>
            <a:r>
              <a:rPr lang="en-IN" sz="1600" dirty="0">
                <a:latin typeface="Trebuchet MS" panose="020B0603020202020204" pitchFamily="34" charset="0"/>
              </a:rPr>
              <a:t> </a:t>
            </a:r>
            <a:r>
              <a:rPr lang="en-IN" sz="1600" dirty="0" err="1">
                <a:latin typeface="Trebuchet MS" panose="020B0603020202020204" pitchFamily="34" charset="0"/>
              </a:rPr>
              <a:t>Abea</a:t>
            </a:r>
            <a:r>
              <a:rPr lang="en-IN" sz="1600" dirty="0">
                <a:latin typeface="Trebuchet MS" panose="020B0603020202020204" pitchFamily="34" charset="0"/>
              </a:rPr>
              <a:t>, Seiichi </a:t>
            </a:r>
            <a:r>
              <a:rPr lang="en-IN" sz="1600" dirty="0" err="1">
                <a:latin typeface="Trebuchet MS" panose="020B0603020202020204" pitchFamily="34" charset="0"/>
              </a:rPr>
              <a:t>Uchidaa</a:t>
            </a:r>
            <a:r>
              <a:rPr lang="en-IN" sz="1600" dirty="0">
                <a:latin typeface="Trebuchet MS" panose="020B0603020202020204" pitchFamily="34" charset="0"/>
              </a:rPr>
              <a:t>, </a:t>
            </a:r>
            <a:r>
              <a:rPr lang="en-IN" sz="1600" dirty="0" err="1"/>
              <a:t>GlyphGAN</a:t>
            </a:r>
            <a:r>
              <a:rPr lang="en-IN" sz="1600" dirty="0"/>
              <a:t>,</a:t>
            </a:r>
            <a:r>
              <a:rPr lang="en-US" sz="1600" dirty="0"/>
              <a:t> </a:t>
            </a:r>
            <a:r>
              <a:rPr lang="en-US" sz="1600" i="1" dirty="0"/>
              <a:t>Department of 	Advanced Information Technology</a:t>
            </a:r>
            <a:r>
              <a:rPr lang="en-IN" sz="1600" i="1" dirty="0">
                <a:latin typeface="Trebuchet MS" panose="020B0603020202020204" pitchFamily="34" charset="0"/>
              </a:rPr>
              <a:t>, </a:t>
            </a:r>
            <a:r>
              <a:rPr lang="en-IN" sz="1600" dirty="0">
                <a:latin typeface="Trebuchet MS" panose="020B0603020202020204" pitchFamily="34" charset="0"/>
              </a:rPr>
              <a:t>May 30, 2019</a:t>
            </a:r>
            <a:r>
              <a:rPr lang="en-US" sz="1600" dirty="0">
                <a:latin typeface="Trebuchet MS" panose="020B0603020202020204" pitchFamily="34" charset="0"/>
              </a:rPr>
              <a:t>.</a:t>
            </a:r>
            <a:r>
              <a:rPr lang="en-IN" sz="1600" dirty="0">
                <a:latin typeface="Trebuchet MS" panose="020B0603020202020204" pitchFamily="34" charset="0"/>
              </a:rPr>
              <a:t> Available:</a:t>
            </a:r>
          </a:p>
          <a:p>
            <a:pPr marL="324000" eaLnBrk="0">
              <a:defRPr/>
            </a:pPr>
            <a:r>
              <a:rPr lang="en-IN" sz="1600" dirty="0">
                <a:latin typeface="Trebuchet MS" panose="020B0603020202020204" pitchFamily="34" charset="0"/>
              </a:rPr>
              <a:t>	 </a:t>
            </a:r>
            <a:r>
              <a:rPr lang="en-IN" sz="1600" dirty="0">
                <a:solidFill>
                  <a:srgbClr val="0000FF"/>
                </a:solidFill>
                <a:latin typeface="Trebuchet MS" panose="020B0603020202020204" pitchFamily="34" charset="0"/>
                <a:hlinkClick r:id="rId4">
                  <a:extLst>
                    <a:ext uri="{A12FA001-AC4F-418D-AE19-62706E023703}">
                      <ahyp:hlinkClr xmlns:ahyp="http://schemas.microsoft.com/office/drawing/2018/hyperlinkcolor" val="tx"/>
                    </a:ext>
                  </a:extLst>
                </a:hlinkClick>
              </a:rPr>
              <a:t>https://arxiv.org/pdf/1905.12502.pdf</a:t>
            </a:r>
            <a:r>
              <a:rPr lang="en-IN" sz="1600" dirty="0">
                <a:solidFill>
                  <a:srgbClr val="0000FF"/>
                </a:solidFill>
                <a:latin typeface="Trebuchet MS" panose="020B0603020202020204" pitchFamily="34" charset="0"/>
              </a:rPr>
              <a:t> </a:t>
            </a:r>
            <a:r>
              <a:rPr lang="en-IN" sz="1600" dirty="0">
                <a:latin typeface="Trebuchet MS" panose="020B0603020202020204" pitchFamily="34" charset="0"/>
              </a:rPr>
              <a:t>[Accessed Sep. 04, 2020]</a:t>
            </a:r>
          </a:p>
          <a:p>
            <a:pPr marL="324000" indent="12700" eaLnBrk="0">
              <a:defRPr/>
            </a:pPr>
            <a:r>
              <a:rPr lang="en-IN" sz="1600" b="1" dirty="0">
                <a:latin typeface="Trebuchet MS" panose="020B0603020202020204" pitchFamily="34" charset="0"/>
              </a:rPr>
              <a:t>Research paper</a:t>
            </a:r>
          </a:p>
          <a:p>
            <a:pPr marL="324000" eaLnBrk="0">
              <a:defRPr/>
            </a:pPr>
            <a:r>
              <a:rPr lang="en-US" sz="1600" dirty="0">
                <a:latin typeface="Trebuchet MS" panose="020B0603020202020204" pitchFamily="34" charset="0"/>
              </a:rPr>
              <a:t>[4] 	</a:t>
            </a:r>
            <a:r>
              <a:rPr lang="en-US" altLang="en-US" sz="1600" dirty="0">
                <a:solidFill>
                  <a:srgbClr val="0000FF"/>
                </a:solidFill>
                <a:latin typeface="Trebuchet MS"/>
              </a:rPr>
              <a:t> </a:t>
            </a:r>
            <a:r>
              <a:rPr lang="en-US" altLang="en-US" sz="1600" dirty="0">
                <a:latin typeface="Trebuchet MS" panose="020B0603020202020204" pitchFamily="34" charset="0"/>
              </a:rPr>
              <a:t>Eric </a:t>
            </a:r>
            <a:r>
              <a:rPr lang="en-US" altLang="en-US" sz="1600" dirty="0" err="1">
                <a:latin typeface="Trebuchet MS" panose="020B0603020202020204" pitchFamily="34" charset="0"/>
              </a:rPr>
              <a:t>Bernhardsson</a:t>
            </a:r>
            <a:r>
              <a:rPr lang="en-IN" sz="1600" dirty="0">
                <a:latin typeface="Trebuchet MS" panose="020B0603020202020204" pitchFamily="34" charset="0"/>
              </a:rPr>
              <a:t>, “</a:t>
            </a:r>
            <a:r>
              <a:rPr lang="en-US" altLang="en-US" sz="1600" dirty="0">
                <a:latin typeface="Trebuchet MS" panose="020B0603020202020204" pitchFamily="34" charset="0"/>
              </a:rPr>
              <a:t>Deep-fonts”</a:t>
            </a:r>
            <a:r>
              <a:rPr lang="en-IN" sz="1600" dirty="0">
                <a:latin typeface="Trebuchet MS" panose="020B0603020202020204" pitchFamily="34" charset="0"/>
              </a:rPr>
              <a:t>,</a:t>
            </a:r>
            <a:r>
              <a:rPr lang="en-US" sz="1600" dirty="0">
                <a:latin typeface="Trebuchet MS" panose="020B0603020202020204" pitchFamily="34" charset="0"/>
              </a:rPr>
              <a:t> Jan. 21,</a:t>
            </a:r>
            <a:r>
              <a:rPr lang="en-IN" sz="1600" dirty="0">
                <a:latin typeface="Trebuchet MS" panose="020B0603020202020204" pitchFamily="34" charset="0"/>
              </a:rPr>
              <a:t>2016</a:t>
            </a:r>
            <a:r>
              <a:rPr lang="en-US" sz="1600" dirty="0">
                <a:latin typeface="Trebuchet MS" panose="020B0603020202020204" pitchFamily="34" charset="0"/>
              </a:rPr>
              <a:t>.</a:t>
            </a:r>
            <a:r>
              <a:rPr lang="en-IN" sz="1600" dirty="0">
                <a:latin typeface="Trebuchet MS" panose="020B0603020202020204" pitchFamily="34" charset="0"/>
              </a:rPr>
              <a:t> Available:</a:t>
            </a:r>
          </a:p>
          <a:p>
            <a:pPr marL="324000" eaLnBrk="0">
              <a:defRPr/>
            </a:pPr>
            <a:r>
              <a:rPr lang="en-IN" sz="1600" dirty="0">
                <a:latin typeface="Trebuchet MS" panose="020B0603020202020204" pitchFamily="34" charset="0"/>
              </a:rPr>
              <a:t>	 </a:t>
            </a:r>
            <a:r>
              <a:rPr lang="en-US" altLang="en-US" sz="1600" dirty="0">
                <a:latin typeface="Trebuchet MS" panose="020B0603020202020204" pitchFamily="34" charset="0"/>
                <a:hlinkClick r:id="rId5"/>
              </a:rPr>
              <a:t>https://erikbern.com/2016/01/21/analyzing-50k-fonts-using-deep-neural</a:t>
            </a:r>
            <a:r>
              <a:rPr lang="en-US" altLang="en-US" sz="1600" dirty="0">
                <a:latin typeface="Trebuchet MS" panose="020B0603020202020204" pitchFamily="34" charset="0"/>
              </a:rPr>
              <a:t> 	 	 </a:t>
            </a:r>
            <a:r>
              <a:rPr lang="en-US" altLang="en-US" sz="1600" u="sng" dirty="0">
                <a:solidFill>
                  <a:srgbClr val="0000FF"/>
                </a:solidFill>
                <a:latin typeface="Trebuchet MS" panose="020B0603020202020204" pitchFamily="34" charset="0"/>
              </a:rPr>
              <a:t>networks.html</a:t>
            </a:r>
            <a:r>
              <a:rPr lang="en-IN" sz="1600" dirty="0">
                <a:latin typeface="Trebuchet MS" panose="020B0603020202020204" pitchFamily="34" charset="0"/>
              </a:rPr>
              <a:t> [Accessed Oct. 04, 2020]</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 name="Rectangle 1"/>
          <p:cNvSpPr/>
          <p:nvPr/>
        </p:nvSpPr>
        <p:spPr>
          <a:xfrm>
            <a:off x="1524000" y="1581153"/>
            <a:ext cx="7620000" cy="36514"/>
          </a:xfrm>
          <a:prstGeom prst="rect">
            <a:avLst/>
          </a:prstGeom>
          <a:solidFill>
            <a:srgbClr val="33CCCC"/>
          </a:solidFill>
          <a:ln w="12700">
            <a:miter lim="400000"/>
          </a:ln>
        </p:spPr>
        <p:txBody>
          <a:bodyPr lIns="45719" rIns="45719" anchor="ctr"/>
          <a:lstStyle/>
          <a:p>
            <a:endParaRPr/>
          </a:p>
        </p:txBody>
      </p:sp>
      <p:sp>
        <p:nvSpPr>
          <p:cNvPr id="92" name="Text Box 34"/>
          <p:cNvSpPr txBox="1"/>
          <p:nvPr/>
        </p:nvSpPr>
        <p:spPr>
          <a:xfrm>
            <a:off x="1417319" y="1143000"/>
            <a:ext cx="76809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Any other information</a:t>
            </a:r>
          </a:p>
        </p:txBody>
      </p:sp>
      <p:sp>
        <p:nvSpPr>
          <p:cNvPr id="93" name="TextBox 4"/>
          <p:cNvSpPr txBox="1"/>
          <p:nvPr/>
        </p:nvSpPr>
        <p:spPr>
          <a:xfrm>
            <a:off x="655320" y="1905000"/>
            <a:ext cx="7393745" cy="2426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355590" algn="just">
              <a:spcBef>
                <a:spcPts val="500"/>
              </a:spcBef>
              <a:defRPr sz="2400">
                <a:solidFill>
                  <a:srgbClr val="0000FF"/>
                </a:solidFill>
                <a:latin typeface="Trebuchet MS"/>
                <a:ea typeface="Trebuchet MS"/>
                <a:cs typeface="Trebuchet MS"/>
                <a:sym typeface="Trebuchet MS"/>
              </a:defRPr>
            </a:pPr>
            <a:r>
              <a:rPr dirty="0"/>
              <a:t>Provide any other information you wish to add on.</a:t>
            </a:r>
          </a:p>
          <a:p>
            <a:pPr indent="355590" algn="just">
              <a:spcBef>
                <a:spcPts val="500"/>
              </a:spcBef>
              <a:defRPr sz="2400">
                <a:solidFill>
                  <a:srgbClr val="0000FF"/>
                </a:solidFill>
                <a:latin typeface="Trebuchet MS"/>
                <a:ea typeface="Trebuchet MS"/>
                <a:cs typeface="Trebuchet MS"/>
                <a:sym typeface="Trebuchet MS"/>
              </a:defRPr>
            </a:pPr>
            <a:r>
              <a:rPr dirty="0"/>
              <a:t> </a:t>
            </a:r>
          </a:p>
          <a:p>
            <a:pPr indent="355590" algn="just">
              <a:spcBef>
                <a:spcPts val="400"/>
              </a:spcBef>
              <a:defRPr sz="2400">
                <a:solidFill>
                  <a:srgbClr val="0000FF"/>
                </a:solidFill>
                <a:latin typeface="Trebuchet MS"/>
                <a:ea typeface="Trebuchet MS"/>
                <a:cs typeface="Trebuchet MS"/>
                <a:sym typeface="Trebuchet MS"/>
              </a:defRPr>
            </a:pPr>
            <a:endParaRPr dirty="0"/>
          </a:p>
          <a:p>
            <a:pPr indent="355590" algn="just">
              <a:spcBef>
                <a:spcPts val="500"/>
              </a:spcBef>
              <a:defRPr sz="2400">
                <a:solidFill>
                  <a:srgbClr val="0000FF"/>
                </a:solidFill>
                <a:latin typeface="Trebuchet MS"/>
                <a:ea typeface="Trebuchet MS"/>
                <a:cs typeface="Trebuchet MS"/>
                <a:sym typeface="Trebuchet MS"/>
              </a:defRPr>
            </a:pPr>
            <a:r>
              <a:rPr dirty="0"/>
              <a:t>Note: Changes can be made in the template, with the consent of the guide for inclusion of any other information.</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3"/>
          <p:cNvSpPr txBox="1"/>
          <p:nvPr/>
        </p:nvSpPr>
        <p:spPr>
          <a:xfrm>
            <a:off x="2905558" y="3352800"/>
            <a:ext cx="2402791" cy="688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defRPr sz="4000">
                <a:solidFill>
                  <a:srgbClr val="FF0000"/>
                </a:solidFill>
                <a:latin typeface="Trebuchet MS"/>
                <a:ea typeface="Trebuchet MS"/>
                <a:cs typeface="Trebuchet MS"/>
                <a:sym typeface="Trebuchet MS"/>
              </a:defRPr>
            </a:lvl1pPr>
          </a:lstStyle>
          <a:p>
            <a:r>
              <a:t>Thank You</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94B48E-335D-4FFD-AF1B-38D62AEE76E6}"/>
              </a:ext>
            </a:extLst>
          </p:cNvPr>
          <p:cNvSpPr/>
          <p:nvPr/>
        </p:nvSpPr>
        <p:spPr>
          <a:xfrm>
            <a:off x="0" y="1882651"/>
            <a:ext cx="8342142" cy="2308324"/>
          </a:xfrm>
          <a:prstGeom prst="rect">
            <a:avLst/>
          </a:prstGeom>
        </p:spPr>
        <p:txBody>
          <a:bodyPr wrap="square">
            <a:spAutoFit/>
          </a:bodyPr>
          <a:lstStyle/>
          <a:p>
            <a:pPr marL="240631" indent="-240631">
              <a:buSzPct val="100000"/>
              <a:buChar char="•"/>
              <a:defRPr sz="2400">
                <a:solidFill>
                  <a:srgbClr val="0033CC"/>
                </a:solidFill>
                <a:latin typeface="Trebuchet MS"/>
                <a:ea typeface="Trebuchet MS"/>
                <a:cs typeface="Trebuchet MS"/>
                <a:sym typeface="Trebuchet MS"/>
              </a:defRPr>
            </a:pPr>
            <a:r>
              <a:rPr lang="en-US" dirty="0"/>
              <a:t>Our project aims to automate this process while simultaneously trying to incorporate style inspired from fonts available for other languages.</a:t>
            </a:r>
          </a:p>
          <a:p>
            <a:pPr marL="240631" indent="-240631">
              <a:buSzPct val="100000"/>
              <a:buChar char="•"/>
              <a:defRPr sz="2400">
                <a:solidFill>
                  <a:srgbClr val="0033CC"/>
                </a:solidFill>
                <a:latin typeface="Trebuchet MS"/>
                <a:ea typeface="Trebuchet MS"/>
                <a:cs typeface="Trebuchet MS"/>
                <a:sym typeface="Trebuchet MS"/>
              </a:defRPr>
            </a:pPr>
            <a:r>
              <a:rPr lang="en-US" dirty="0"/>
              <a:t>Hence makes the process less time consuming, more efficient(using style consistency) and provides a varied set of options to choose from.</a:t>
            </a:r>
          </a:p>
        </p:txBody>
      </p:sp>
      <p:sp>
        <p:nvSpPr>
          <p:cNvPr id="3" name="Text Box 34">
            <a:extLst>
              <a:ext uri="{FF2B5EF4-FFF2-40B4-BE49-F238E27FC236}">
                <a16:creationId xmlns:a16="http://schemas.microsoft.com/office/drawing/2014/main" id="{46EA6153-0E62-455A-9C4E-BE58AD00C270}"/>
              </a:ext>
            </a:extLst>
          </p:cNvPr>
          <p:cNvSpPr txBox="1"/>
          <p:nvPr/>
        </p:nvSpPr>
        <p:spPr>
          <a:xfrm>
            <a:off x="2758440" y="1148179"/>
            <a:ext cx="6385560"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rPr dirty="0"/>
              <a:t>Suggestions from Review - 1</a:t>
            </a:r>
          </a:p>
        </p:txBody>
      </p:sp>
    </p:spTree>
    <p:extLst>
      <p:ext uri="{BB962C8B-B14F-4D97-AF65-F5344CB8AC3E}">
        <p14:creationId xmlns:p14="http://schemas.microsoft.com/office/powerpoint/2010/main" val="30962032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Google Shape;45;p6"/>
          <p:cNvSpPr/>
          <p:nvPr/>
        </p:nvSpPr>
        <p:spPr>
          <a:xfrm>
            <a:off x="1524000" y="1581150"/>
            <a:ext cx="7620000" cy="36601"/>
          </a:xfrm>
          <a:prstGeom prst="rect">
            <a:avLst/>
          </a:prstGeom>
          <a:solidFill>
            <a:srgbClr val="33CCCC"/>
          </a:solidFill>
          <a:ln w="12700">
            <a:miter lim="400000"/>
          </a:ln>
        </p:spPr>
        <p:txBody>
          <a:bodyPr lIns="45719" rIns="45719" anchor="ctr"/>
          <a:lstStyle/>
          <a:p>
            <a:endParaRPr/>
          </a:p>
        </p:txBody>
      </p:sp>
      <p:sp>
        <p:nvSpPr>
          <p:cNvPr id="56" name="Google Shape;46;p6"/>
          <p:cNvSpPr txBox="1"/>
          <p:nvPr/>
        </p:nvSpPr>
        <p:spPr>
          <a:xfrm>
            <a:off x="1417325" y="1143000"/>
            <a:ext cx="7680950" cy="44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User Classes and Characteristics</a:t>
            </a:r>
          </a:p>
        </p:txBody>
      </p:sp>
      <p:sp>
        <p:nvSpPr>
          <p:cNvPr id="57" name="Google Shape;47;p6"/>
          <p:cNvSpPr txBox="1"/>
          <p:nvPr/>
        </p:nvSpPr>
        <p:spPr>
          <a:xfrm>
            <a:off x="0" y="1941422"/>
            <a:ext cx="6736696" cy="48474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nchor="ctr">
            <a:spAutoFit/>
          </a:bodyPr>
          <a:lstStyle/>
          <a:p>
            <a:pPr marL="457200" indent="-457200">
              <a:spcBef>
                <a:spcPts val="400"/>
              </a:spcBef>
              <a:buFont typeface="+mj-lt"/>
              <a:buAutoNum type="arabicPeriod"/>
              <a:defRPr sz="2400">
                <a:solidFill>
                  <a:srgbClr val="0033CC"/>
                </a:solidFill>
                <a:latin typeface="Trebuchet MS"/>
                <a:ea typeface="Trebuchet MS"/>
                <a:cs typeface="Trebuchet MS"/>
                <a:sym typeface="Trebuchet MS"/>
              </a:defRPr>
            </a:pPr>
            <a:r>
              <a:rPr lang="en-US" sz="2300" b="1" i="1" dirty="0"/>
              <a:t>Television channels </a:t>
            </a:r>
            <a:r>
              <a:rPr lang="en-US" sz="2300" dirty="0"/>
              <a:t>- A crisp, bold and clear font to depict the name of the channel with the logo on the right top corner. </a:t>
            </a:r>
          </a:p>
          <a:p>
            <a:pPr marL="457200" indent="-457200">
              <a:spcBef>
                <a:spcPts val="400"/>
              </a:spcBef>
              <a:buFont typeface="+mj-lt"/>
              <a:buAutoNum type="arabicPeriod"/>
              <a:defRPr sz="2400">
                <a:solidFill>
                  <a:srgbClr val="0033CC"/>
                </a:solidFill>
                <a:latin typeface="Trebuchet MS"/>
                <a:ea typeface="Trebuchet MS"/>
                <a:cs typeface="Trebuchet MS"/>
                <a:sym typeface="Trebuchet MS"/>
              </a:defRPr>
            </a:pPr>
            <a:r>
              <a:rPr sz="2300" b="1" i="1" dirty="0">
                <a:solidFill>
                  <a:srgbClr val="0033CC"/>
                </a:solidFill>
                <a:latin typeface="Trebuchet MS"/>
              </a:rPr>
              <a:t>Newspapers</a:t>
            </a:r>
            <a:r>
              <a:rPr lang="en-US" sz="2300" b="1" i="1" dirty="0">
                <a:solidFill>
                  <a:srgbClr val="0033CC"/>
                </a:solidFill>
                <a:latin typeface="Trebuchet MS"/>
              </a:rPr>
              <a:t>, Magazines and Books </a:t>
            </a:r>
            <a:r>
              <a:rPr lang="en-US" sz="2300" dirty="0"/>
              <a:t>- A large heading on the front cover page and consecutively on each page to mark the name of newspaper. Also includes a consistent font style of the entire text or content.</a:t>
            </a:r>
          </a:p>
          <a:p>
            <a:pPr marL="457200" indent="-457200">
              <a:spcBef>
                <a:spcPts val="400"/>
              </a:spcBef>
              <a:buFont typeface="+mj-lt"/>
              <a:buAutoNum type="arabicPeriod"/>
              <a:defRPr sz="2400">
                <a:solidFill>
                  <a:srgbClr val="0033CC"/>
                </a:solidFill>
                <a:latin typeface="Trebuchet MS"/>
                <a:ea typeface="Trebuchet MS"/>
                <a:cs typeface="Trebuchet MS"/>
                <a:sym typeface="Trebuchet MS"/>
              </a:defRPr>
            </a:pPr>
            <a:r>
              <a:rPr lang="en-US" sz="2300" b="1" i="1" dirty="0">
                <a:solidFill>
                  <a:srgbClr val="0033CC"/>
                </a:solidFill>
                <a:latin typeface="Trebuchet MS"/>
              </a:rPr>
              <a:t>Movies - </a:t>
            </a:r>
            <a:r>
              <a:rPr lang="en-US" sz="2300" dirty="0"/>
              <a:t>An eye catchy font to grasp public attention with a single glance.</a:t>
            </a:r>
          </a:p>
          <a:p>
            <a:pPr marL="457200" indent="-457200">
              <a:spcBef>
                <a:spcPts val="400"/>
              </a:spcBef>
              <a:buFont typeface="+mj-lt"/>
              <a:buAutoNum type="arabicPeriod"/>
              <a:defRPr sz="2400">
                <a:solidFill>
                  <a:srgbClr val="0033CC"/>
                </a:solidFill>
                <a:latin typeface="Trebuchet MS"/>
                <a:ea typeface="Trebuchet MS"/>
                <a:cs typeface="Trebuchet MS"/>
                <a:sym typeface="Trebuchet MS"/>
              </a:defRPr>
            </a:pPr>
            <a:r>
              <a:rPr lang="en-US" sz="2300" b="1" i="1" dirty="0">
                <a:solidFill>
                  <a:srgbClr val="0033CC"/>
                </a:solidFill>
                <a:latin typeface="Trebuchet MS"/>
              </a:rPr>
              <a:t>Company name font designers - </a:t>
            </a:r>
            <a:r>
              <a:rPr lang="en-US" sz="2300" dirty="0"/>
              <a:t>Generic Kannada brand names to attract local audience.</a:t>
            </a:r>
          </a:p>
        </p:txBody>
      </p:sp>
      <p:pic>
        <p:nvPicPr>
          <p:cNvPr id="1026" name="Picture 2" descr="Kannada Prabha ePaper: Read e-newspaper in Kannada by Kannada Prabha">
            <a:extLst>
              <a:ext uri="{FF2B5EF4-FFF2-40B4-BE49-F238E27FC236}">
                <a16:creationId xmlns:a16="http://schemas.microsoft.com/office/drawing/2014/main" id="{579BCEB5-2105-4ECE-93AA-20841322A6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0264" y="1773728"/>
            <a:ext cx="2379688" cy="642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MAYA NEWS – Apps on Google Play">
            <a:extLst>
              <a:ext uri="{FF2B5EF4-FFF2-40B4-BE49-F238E27FC236}">
                <a16:creationId xmlns:a16="http://schemas.microsoft.com/office/drawing/2014/main" id="{98EFFCBC-3BF0-499E-9FE2-71E161A48B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5364" y="2606040"/>
            <a:ext cx="1645920" cy="16459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Kannada Movies in Bangalore - Latest Kannada Releases - Theaters -  Showtimes - Justdial">
            <a:extLst>
              <a:ext uri="{FF2B5EF4-FFF2-40B4-BE49-F238E27FC236}">
                <a16:creationId xmlns:a16="http://schemas.microsoft.com/office/drawing/2014/main" id="{5A461B7A-600E-43A3-B769-93D08FDFA1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2516"/>
          <a:stretch/>
        </p:blipFill>
        <p:spPr bwMode="auto">
          <a:xfrm>
            <a:off x="6814912" y="4545979"/>
            <a:ext cx="2066824" cy="19441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A0FEE0-299A-49A9-80A6-D9495B9463A6}"/>
              </a:ext>
            </a:extLst>
          </p:cNvPr>
          <p:cNvSpPr txBox="1"/>
          <p:nvPr/>
        </p:nvSpPr>
        <p:spPr>
          <a:xfrm>
            <a:off x="45725" y="1526862"/>
            <a:ext cx="18288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dirty="0">
                <a:solidFill>
                  <a:srgbClr val="0033CC"/>
                </a:solidFill>
                <a:latin typeface="Trebuchet MS"/>
              </a:rPr>
              <a:t>User class:</a:t>
            </a:r>
            <a:endParaRPr kumimoji="0" lang="en-IN" sz="1800" b="0" i="0" u="none" strike="noStrike" cap="none" spc="0" normalizeH="0" baseline="0" dirty="0">
              <a:ln>
                <a:noFill/>
              </a:ln>
              <a:solidFill>
                <a:srgbClr val="000000"/>
              </a:solidFill>
              <a:effectLst/>
              <a:uFillTx/>
              <a:latin typeface="Arial"/>
              <a:ea typeface="Arial"/>
              <a:cs typeface="Arial"/>
              <a:sym typeface="Arial"/>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2;p7">
            <a:extLst>
              <a:ext uri="{FF2B5EF4-FFF2-40B4-BE49-F238E27FC236}">
                <a16:creationId xmlns:a16="http://schemas.microsoft.com/office/drawing/2014/main" id="{A000E085-FCCD-4E6B-9A64-91F5A12A6248}"/>
              </a:ext>
            </a:extLst>
          </p:cNvPr>
          <p:cNvSpPr/>
          <p:nvPr/>
        </p:nvSpPr>
        <p:spPr>
          <a:xfrm>
            <a:off x="589829" y="1581150"/>
            <a:ext cx="8554171" cy="36601"/>
          </a:xfrm>
          <a:prstGeom prst="rect">
            <a:avLst/>
          </a:prstGeom>
          <a:solidFill>
            <a:srgbClr val="33CCCC"/>
          </a:solidFill>
          <a:ln w="12700">
            <a:miter lim="400000"/>
          </a:ln>
        </p:spPr>
        <p:txBody>
          <a:bodyPr lIns="45719" rIns="45719" anchor="ctr"/>
          <a:lstStyle/>
          <a:p>
            <a:endParaRPr/>
          </a:p>
        </p:txBody>
      </p:sp>
      <p:sp>
        <p:nvSpPr>
          <p:cNvPr id="6" name="Google Shape;53;p7">
            <a:extLst>
              <a:ext uri="{FF2B5EF4-FFF2-40B4-BE49-F238E27FC236}">
                <a16:creationId xmlns:a16="http://schemas.microsoft.com/office/drawing/2014/main" id="{86659C62-0F7C-4D88-B349-D97F1AEFDA59}"/>
              </a:ext>
            </a:extLst>
          </p:cNvPr>
          <p:cNvSpPr txBox="1"/>
          <p:nvPr/>
        </p:nvSpPr>
        <p:spPr>
          <a:xfrm>
            <a:off x="475682" y="1143000"/>
            <a:ext cx="8622593" cy="461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Constraints / Dependencies / Assumptions / Risks</a:t>
            </a:r>
          </a:p>
        </p:txBody>
      </p:sp>
      <p:sp>
        <p:nvSpPr>
          <p:cNvPr id="7" name="Google Shape;54;p7">
            <a:extLst>
              <a:ext uri="{FF2B5EF4-FFF2-40B4-BE49-F238E27FC236}">
                <a16:creationId xmlns:a16="http://schemas.microsoft.com/office/drawing/2014/main" id="{85A3146F-BB90-41E1-9EE1-10171BDE2E5B}"/>
              </a:ext>
            </a:extLst>
          </p:cNvPr>
          <p:cNvSpPr txBox="1"/>
          <p:nvPr/>
        </p:nvSpPr>
        <p:spPr>
          <a:xfrm>
            <a:off x="71352" y="1590396"/>
            <a:ext cx="8554171" cy="5047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nchor="ctr">
            <a:spAutoFit/>
          </a:bodyPr>
          <a:lstStyle/>
          <a:p>
            <a:pPr>
              <a:defRPr sz="2400" b="1">
                <a:solidFill>
                  <a:srgbClr val="0033CC"/>
                </a:solidFill>
                <a:latin typeface="Trebuchet MS"/>
                <a:ea typeface="Trebuchet MS"/>
                <a:cs typeface="Trebuchet MS"/>
                <a:sym typeface="Trebuchet MS"/>
              </a:defRPr>
            </a:pPr>
            <a:r>
              <a:rPr lang="en-US" sz="2300" dirty="0"/>
              <a:t>Constraints: </a:t>
            </a:r>
          </a:p>
          <a:p>
            <a:pPr marL="800100" lvl="1" indent="-342900">
              <a:buSzPct val="100000"/>
              <a:buFont typeface="Arial"/>
              <a:buChar char="•"/>
              <a:defRPr sz="2400">
                <a:solidFill>
                  <a:srgbClr val="0033CC"/>
                </a:solidFill>
                <a:latin typeface="Trebuchet MS"/>
                <a:ea typeface="Trebuchet MS"/>
                <a:cs typeface="Trebuchet MS"/>
                <a:sym typeface="Trebuchet MS"/>
              </a:defRPr>
            </a:pPr>
            <a:r>
              <a:rPr lang="en-US" sz="2300" dirty="0"/>
              <a:t>Processing power required is considerably low. But increase in image size increases model size exponentially.</a:t>
            </a:r>
          </a:p>
          <a:p>
            <a:pPr>
              <a:defRPr sz="2400" b="1">
                <a:solidFill>
                  <a:srgbClr val="0033CC"/>
                </a:solidFill>
                <a:latin typeface="Trebuchet MS"/>
                <a:ea typeface="Trebuchet MS"/>
                <a:cs typeface="Trebuchet MS"/>
                <a:sym typeface="Trebuchet MS"/>
              </a:defRPr>
            </a:pPr>
            <a:r>
              <a:rPr lang="en-US" sz="2300" dirty="0"/>
              <a:t>Dependencies:  </a:t>
            </a:r>
          </a:p>
          <a:p>
            <a:pPr marL="800100" lvl="1" indent="-342900">
              <a:buSzPct val="100000"/>
              <a:buFont typeface="Arial"/>
              <a:buChar char="•"/>
              <a:defRPr sz="2400">
                <a:solidFill>
                  <a:srgbClr val="0033CC"/>
                </a:solidFill>
                <a:latin typeface="Trebuchet MS"/>
                <a:ea typeface="Trebuchet MS"/>
                <a:cs typeface="Trebuchet MS"/>
                <a:sym typeface="Trebuchet MS"/>
              </a:defRPr>
            </a:pPr>
            <a:r>
              <a:rPr lang="en-US" sz="2300" dirty="0"/>
              <a:t>1 set of Telugu alphabets with all maatras. </a:t>
            </a:r>
          </a:p>
          <a:p>
            <a:pPr marL="800100" lvl="1" indent="-342900">
              <a:buSzPct val="100000"/>
              <a:buFont typeface="Arial"/>
              <a:buChar char="•"/>
              <a:defRPr sz="2400">
                <a:solidFill>
                  <a:srgbClr val="0033CC"/>
                </a:solidFill>
                <a:latin typeface="Trebuchet MS"/>
                <a:ea typeface="Trebuchet MS"/>
                <a:cs typeface="Trebuchet MS"/>
                <a:sym typeface="Trebuchet MS"/>
              </a:defRPr>
            </a:pPr>
            <a:r>
              <a:rPr lang="en-US" sz="2300" dirty="0"/>
              <a:t>Fonts of other languages.</a:t>
            </a:r>
          </a:p>
          <a:p>
            <a:pPr>
              <a:defRPr sz="2400" b="1">
                <a:solidFill>
                  <a:srgbClr val="0033CC"/>
                </a:solidFill>
                <a:latin typeface="Trebuchet MS"/>
                <a:ea typeface="Trebuchet MS"/>
                <a:cs typeface="Trebuchet MS"/>
                <a:sym typeface="Trebuchet MS"/>
              </a:defRPr>
            </a:pPr>
            <a:r>
              <a:rPr sz="2300" dirty="0"/>
              <a:t>Assumptions:</a:t>
            </a:r>
          </a:p>
          <a:p>
            <a:pPr marL="800100" lvl="1" indent="-342900">
              <a:buSzPct val="100000"/>
              <a:buFont typeface="Arial"/>
              <a:buChar char="•"/>
              <a:defRPr sz="2400">
                <a:solidFill>
                  <a:srgbClr val="0033CC"/>
                </a:solidFill>
                <a:latin typeface="Trebuchet MS"/>
                <a:ea typeface="Trebuchet MS"/>
                <a:cs typeface="Trebuchet MS"/>
                <a:sym typeface="Trebuchet MS"/>
              </a:defRPr>
            </a:pPr>
            <a:r>
              <a:rPr sz="2300" dirty="0"/>
              <a:t>Style transfer is possible</a:t>
            </a:r>
            <a:r>
              <a:rPr lang="en-US" sz="2300" dirty="0"/>
              <a:t> - Taking inspiration from previously existing font styles from other languages.</a:t>
            </a:r>
          </a:p>
          <a:p>
            <a:pPr marL="800100" lvl="1" indent="-342900">
              <a:buSzPct val="100000"/>
              <a:buFont typeface="Arial"/>
              <a:buChar char="•"/>
              <a:defRPr sz="2400">
                <a:solidFill>
                  <a:srgbClr val="0033CC"/>
                </a:solidFill>
                <a:latin typeface="Trebuchet MS"/>
                <a:ea typeface="Trebuchet MS"/>
                <a:cs typeface="Trebuchet MS"/>
                <a:sym typeface="Trebuchet MS"/>
              </a:defRPr>
            </a:pPr>
            <a:r>
              <a:rPr lang="en-US" sz="2300" dirty="0"/>
              <a:t>Further adding other languages like Telugu.</a:t>
            </a:r>
            <a:endParaRPr sz="2300" dirty="0"/>
          </a:p>
          <a:p>
            <a:pPr>
              <a:defRPr sz="2400" b="1">
                <a:solidFill>
                  <a:srgbClr val="0033CC"/>
                </a:solidFill>
                <a:latin typeface="Trebuchet MS"/>
                <a:ea typeface="Trebuchet MS"/>
                <a:cs typeface="Trebuchet MS"/>
                <a:sym typeface="Trebuchet MS"/>
              </a:defRPr>
            </a:pPr>
            <a:r>
              <a:rPr sz="2300" dirty="0"/>
              <a:t>Risks: </a:t>
            </a:r>
          </a:p>
          <a:p>
            <a:pPr marL="800100" lvl="1" indent="-342900">
              <a:buSzPct val="100000"/>
              <a:buFont typeface="Arial"/>
              <a:buChar char="•"/>
              <a:defRPr sz="2400">
                <a:solidFill>
                  <a:srgbClr val="0033CC"/>
                </a:solidFill>
                <a:latin typeface="Trebuchet MS"/>
                <a:ea typeface="Trebuchet MS"/>
                <a:cs typeface="Trebuchet MS"/>
                <a:sym typeface="Trebuchet MS"/>
              </a:defRPr>
            </a:pPr>
            <a:r>
              <a:rPr sz="2300" dirty="0"/>
              <a:t>Ability to create fonts for complex alphabets of Telugu language.</a:t>
            </a:r>
          </a:p>
          <a:p>
            <a:pPr marL="800100" lvl="1" indent="-342900">
              <a:buSzPct val="100000"/>
              <a:buFont typeface="Arial"/>
              <a:buChar char="•"/>
              <a:defRPr sz="2400">
                <a:solidFill>
                  <a:srgbClr val="0033CC"/>
                </a:solidFill>
                <a:latin typeface="Trebuchet MS"/>
                <a:ea typeface="Trebuchet MS"/>
                <a:cs typeface="Trebuchet MS"/>
                <a:sym typeface="Trebuchet MS"/>
              </a:defRPr>
            </a:pPr>
            <a:r>
              <a:rPr sz="2300" dirty="0"/>
              <a:t>Apply style transfer from fonts from other languages</a:t>
            </a:r>
            <a:r>
              <a:rPr lang="en-US" sz="2300" dirty="0"/>
              <a:t>.</a:t>
            </a:r>
            <a:endParaRPr sz="23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Google Shape;60;p8"/>
          <p:cNvSpPr/>
          <p:nvPr/>
        </p:nvSpPr>
        <p:spPr>
          <a:xfrm>
            <a:off x="1524000" y="1581150"/>
            <a:ext cx="7620000" cy="36513"/>
          </a:xfrm>
          <a:prstGeom prst="rect">
            <a:avLst/>
          </a:prstGeom>
          <a:solidFill>
            <a:srgbClr val="33CCCC"/>
          </a:solidFill>
          <a:ln w="12700">
            <a:miter lim="400000"/>
          </a:ln>
        </p:spPr>
        <p:txBody>
          <a:bodyPr lIns="45719" rIns="45719" anchor="ctr"/>
          <a:lstStyle/>
          <a:p>
            <a:endParaRPr/>
          </a:p>
        </p:txBody>
      </p:sp>
      <p:sp>
        <p:nvSpPr>
          <p:cNvPr id="64" name="Google Shape;61;p8"/>
          <p:cNvSpPr txBox="1"/>
          <p:nvPr/>
        </p:nvSpPr>
        <p:spPr>
          <a:xfrm>
            <a:off x="1417325" y="1143000"/>
            <a:ext cx="7680950" cy="44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Functional Requirements</a:t>
            </a:r>
          </a:p>
        </p:txBody>
      </p:sp>
      <p:sp>
        <p:nvSpPr>
          <p:cNvPr id="65" name="Google Shape;62;p8"/>
          <p:cNvSpPr txBox="1"/>
          <p:nvPr/>
        </p:nvSpPr>
        <p:spPr>
          <a:xfrm>
            <a:off x="115275" y="2028150"/>
            <a:ext cx="7680950" cy="3672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nchor="ctr">
            <a:spAutoFit/>
          </a:bodyPr>
          <a:lstStyle>
            <a:lvl1pPr algn="just">
              <a:spcBef>
                <a:spcPts val="400"/>
              </a:spcBef>
              <a:defRPr sz="2400">
                <a:solidFill>
                  <a:srgbClr val="0033CC"/>
                </a:solidFill>
                <a:latin typeface="Trebuchet MS"/>
                <a:ea typeface="Trebuchet MS"/>
                <a:cs typeface="Trebuchet MS"/>
                <a:sym typeface="Trebuchet MS"/>
              </a:defRPr>
            </a:lvl1pPr>
          </a:lstStyle>
          <a:p>
            <a:pPr algn="l"/>
            <a:r>
              <a:rPr lang="en-US" b="1" dirty="0">
                <a:sym typeface="Arial"/>
              </a:rPr>
              <a:t>Input functionality:</a:t>
            </a:r>
          </a:p>
          <a:p>
            <a:pPr marL="342900" indent="-342900" algn="l">
              <a:buFont typeface="Arial" panose="020B0604020202020204" pitchFamily="34" charset="0"/>
              <a:buChar char="•"/>
            </a:pPr>
            <a:r>
              <a:rPr lang="en-US" dirty="0">
                <a:sym typeface="Arial"/>
              </a:rPr>
              <a:t>A text input of a word / sentence / paragraph as a whole in Kannada language.</a:t>
            </a:r>
          </a:p>
          <a:p>
            <a:pPr algn="l"/>
            <a:endParaRPr lang="en-US" b="1" dirty="0"/>
          </a:p>
          <a:p>
            <a:pPr algn="l"/>
            <a:r>
              <a:rPr lang="en-US" b="1" dirty="0"/>
              <a:t>Output functionality:</a:t>
            </a:r>
          </a:p>
          <a:p>
            <a:pPr marL="342900" indent="-342900" algn="l">
              <a:buFont typeface="Arial" panose="020B0604020202020204" pitchFamily="34" charset="0"/>
              <a:buChar char="•"/>
            </a:pPr>
            <a:r>
              <a:rPr lang="en-US" dirty="0"/>
              <a:t>Same word</a:t>
            </a:r>
            <a:r>
              <a:rPr lang="en-US" dirty="0">
                <a:sym typeface="Arial"/>
              </a:rPr>
              <a:t> / sentence / paragraph in multiple fonts which are automatically generated. </a:t>
            </a:r>
          </a:p>
          <a:p>
            <a:pPr marL="342900" indent="-342900" algn="l">
              <a:buFont typeface="Arial" panose="020B0604020202020204" pitchFamily="34" charset="0"/>
              <a:buChar char="•"/>
            </a:pPr>
            <a:r>
              <a:rPr lang="en-US" dirty="0">
                <a:sym typeface="Arial"/>
              </a:rPr>
              <a:t>The user can pick whichever suits best from the set of options.</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Google Shape;68;p9"/>
          <p:cNvSpPr/>
          <p:nvPr/>
        </p:nvSpPr>
        <p:spPr>
          <a:xfrm>
            <a:off x="1524000" y="1581150"/>
            <a:ext cx="7620000" cy="36601"/>
          </a:xfrm>
          <a:prstGeom prst="rect">
            <a:avLst/>
          </a:prstGeom>
          <a:solidFill>
            <a:srgbClr val="33CCCC"/>
          </a:solidFill>
          <a:ln w="12700">
            <a:miter lim="400000"/>
          </a:ln>
        </p:spPr>
        <p:txBody>
          <a:bodyPr lIns="45719" rIns="45719" anchor="ctr"/>
          <a:lstStyle/>
          <a:p>
            <a:endParaRPr/>
          </a:p>
        </p:txBody>
      </p:sp>
      <p:sp>
        <p:nvSpPr>
          <p:cNvPr id="68" name="Google Shape;69;p9"/>
          <p:cNvSpPr txBox="1"/>
          <p:nvPr/>
        </p:nvSpPr>
        <p:spPr>
          <a:xfrm>
            <a:off x="1417325" y="1143000"/>
            <a:ext cx="7680950" cy="44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Non - Functional Requirements</a:t>
            </a:r>
          </a:p>
        </p:txBody>
      </p:sp>
      <p:pic>
        <p:nvPicPr>
          <p:cNvPr id="5" name="Picture 4" descr="Graphical user interface, application&#10;&#10;Description automatically generated">
            <a:extLst>
              <a:ext uri="{FF2B5EF4-FFF2-40B4-BE49-F238E27FC236}">
                <a16:creationId xmlns:a16="http://schemas.microsoft.com/office/drawing/2014/main" id="{76FF212C-F8FB-4850-82D8-DC6B44CED45B}"/>
              </a:ext>
            </a:extLst>
          </p:cNvPr>
          <p:cNvPicPr>
            <a:picLocks noChangeAspect="1"/>
          </p:cNvPicPr>
          <p:nvPr/>
        </p:nvPicPr>
        <p:blipFill rotWithShape="1">
          <a:blip r:embed="rId2">
            <a:extLst>
              <a:ext uri="{28A0092B-C50C-407E-A947-70E740481C1C}">
                <a14:useLocalDpi xmlns:a14="http://schemas.microsoft.com/office/drawing/2010/main" val="0"/>
              </a:ext>
            </a:extLst>
          </a:blip>
          <a:srcRect l="3385" t="13902" b="5159"/>
          <a:stretch/>
        </p:blipFill>
        <p:spPr>
          <a:xfrm>
            <a:off x="-6" y="2338000"/>
            <a:ext cx="9126417" cy="4298537"/>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33DEFA47-22DE-41D2-B62B-2F0514D1DA72}"/>
              </a:ext>
            </a:extLst>
          </p:cNvPr>
          <p:cNvPicPr>
            <a:picLocks noChangeAspect="1"/>
          </p:cNvPicPr>
          <p:nvPr/>
        </p:nvPicPr>
        <p:blipFill rotWithShape="1">
          <a:blip r:embed="rId3">
            <a:extLst>
              <a:ext uri="{28A0092B-C50C-407E-A947-70E740481C1C}">
                <a14:useLocalDpi xmlns:a14="http://schemas.microsoft.com/office/drawing/2010/main" val="0"/>
              </a:ext>
            </a:extLst>
          </a:blip>
          <a:srcRect l="3385" t="14198" b="70978"/>
          <a:stretch/>
        </p:blipFill>
        <p:spPr>
          <a:xfrm>
            <a:off x="-7" y="1575933"/>
            <a:ext cx="9126423" cy="787248"/>
          </a:xfrm>
          <a:prstGeom prst="rect">
            <a:avLst/>
          </a:prstGeom>
        </p:spPr>
      </p:pic>
      <p:sp>
        <p:nvSpPr>
          <p:cNvPr id="2" name="TextBox 1">
            <a:extLst>
              <a:ext uri="{FF2B5EF4-FFF2-40B4-BE49-F238E27FC236}">
                <a16:creationId xmlns:a16="http://schemas.microsoft.com/office/drawing/2014/main" id="{A3140304-A8FD-4FA3-8531-D64157F7E247}"/>
              </a:ext>
            </a:extLst>
          </p:cNvPr>
          <p:cNvSpPr txBox="1"/>
          <p:nvPr/>
        </p:nvSpPr>
        <p:spPr>
          <a:xfrm>
            <a:off x="130130" y="1251000"/>
            <a:ext cx="323204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dirty="0">
                <a:solidFill>
                  <a:srgbClr val="0033CC"/>
                </a:solidFill>
                <a:latin typeface="Trebuchet MS"/>
              </a:rPr>
              <a:t>Inspired UI/UX:</a:t>
            </a:r>
            <a:endParaRPr lang="en-IN" sz="2400" b="1" dirty="0">
              <a:solidFill>
                <a:srgbClr val="0033CC"/>
              </a:solidFill>
              <a:latin typeface="Trebuchet MS"/>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Rectangle 4"/>
          <p:cNvSpPr/>
          <p:nvPr/>
        </p:nvSpPr>
        <p:spPr>
          <a:xfrm>
            <a:off x="1524000" y="1581153"/>
            <a:ext cx="7620000" cy="36514"/>
          </a:xfrm>
          <a:prstGeom prst="rect">
            <a:avLst/>
          </a:prstGeom>
          <a:solidFill>
            <a:srgbClr val="33CCCC"/>
          </a:solidFill>
          <a:ln w="12700">
            <a:miter lim="400000"/>
          </a:ln>
        </p:spPr>
        <p:txBody>
          <a:bodyPr lIns="45719" rIns="45719" anchor="ctr"/>
          <a:lstStyle/>
          <a:p>
            <a:endParaRPr/>
          </a:p>
        </p:txBody>
      </p:sp>
      <p:sp>
        <p:nvSpPr>
          <p:cNvPr id="72" name="Text Box 34"/>
          <p:cNvSpPr txBox="1"/>
          <p:nvPr/>
        </p:nvSpPr>
        <p:spPr>
          <a:xfrm>
            <a:off x="426719" y="1143000"/>
            <a:ext cx="867156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sp>
        <p:nvSpPr>
          <p:cNvPr id="73" name="Content Placeholder 2"/>
          <p:cNvSpPr txBox="1"/>
          <p:nvPr/>
        </p:nvSpPr>
        <p:spPr>
          <a:xfrm>
            <a:off x="502919" y="1752600"/>
            <a:ext cx="8138161" cy="39766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685790" indent="-342900" algn="just">
              <a:spcBef>
                <a:spcPts val="500"/>
              </a:spcBef>
              <a:buSzPct val="100000"/>
              <a:buChar char="▪"/>
              <a:defRPr sz="2400">
                <a:solidFill>
                  <a:srgbClr val="0000FF"/>
                </a:solidFill>
                <a:latin typeface="Trebuchet MS"/>
                <a:ea typeface="Trebuchet MS"/>
                <a:cs typeface="Trebuchet MS"/>
                <a:sym typeface="Trebuchet MS"/>
              </a:defRPr>
            </a:pPr>
            <a:r>
              <a:rPr dirty="0"/>
              <a:t>A critical assessment of the research that has been conducted on the topic.</a:t>
            </a:r>
          </a:p>
          <a:p>
            <a:pPr marL="685790" indent="-342900" algn="just">
              <a:spcBef>
                <a:spcPts val="500"/>
              </a:spcBef>
              <a:buSzPct val="100000"/>
              <a:buChar char="▪"/>
              <a:defRPr sz="2400">
                <a:solidFill>
                  <a:srgbClr val="0000FF"/>
                </a:solidFill>
                <a:latin typeface="Trebuchet MS"/>
                <a:ea typeface="Trebuchet MS"/>
                <a:cs typeface="Trebuchet MS"/>
                <a:sym typeface="Trebuchet MS"/>
              </a:defRPr>
            </a:pPr>
            <a:r>
              <a:rPr dirty="0"/>
              <a:t>4 – 5 recently published research papers/products.</a:t>
            </a:r>
          </a:p>
          <a:p>
            <a:pPr marL="685790" indent="-342900" algn="just">
              <a:spcBef>
                <a:spcPts val="500"/>
              </a:spcBef>
              <a:buSzPct val="100000"/>
              <a:buChar char="▪"/>
              <a:defRPr sz="2400">
                <a:solidFill>
                  <a:srgbClr val="0000FF"/>
                </a:solidFill>
                <a:latin typeface="Trebuchet MS"/>
                <a:ea typeface="Trebuchet MS"/>
                <a:cs typeface="Trebuchet MS"/>
                <a:sym typeface="Trebuchet MS"/>
              </a:defRPr>
            </a:pPr>
            <a:r>
              <a:rPr dirty="0"/>
              <a:t>Summarize the individual papers/products with as much detail as each deserves, depending up on its relative importance in the overall literature on the topic. </a:t>
            </a:r>
          </a:p>
          <a:p>
            <a:pPr marL="685790" indent="-342900" algn="just">
              <a:spcBef>
                <a:spcPts val="500"/>
              </a:spcBef>
              <a:buSzPct val="100000"/>
              <a:buChar char="▪"/>
              <a:defRPr sz="2400">
                <a:solidFill>
                  <a:srgbClr val="0000FF"/>
                </a:solidFill>
                <a:latin typeface="Trebuchet MS"/>
                <a:ea typeface="Trebuchet MS"/>
                <a:cs typeface="Trebuchet MS"/>
                <a:sym typeface="Trebuchet MS"/>
              </a:defRPr>
            </a:pPr>
            <a:r>
              <a:rPr dirty="0"/>
              <a:t>Minimum 4 slides on each paper/product is required.</a:t>
            </a:r>
          </a:p>
          <a:p>
            <a:pPr marL="685790" indent="-342900" algn="just">
              <a:spcBef>
                <a:spcPts val="400"/>
              </a:spcBef>
              <a:buSzPct val="100000"/>
              <a:buChar char="▪"/>
              <a:defRPr sz="2400">
                <a:solidFill>
                  <a:srgbClr val="0000FF"/>
                </a:solidFill>
                <a:latin typeface="Trebuchet MS"/>
                <a:ea typeface="Trebuchet MS"/>
                <a:cs typeface="Trebuchet MS"/>
                <a:sym typeface="Trebuchet MS"/>
              </a:defRPr>
            </a:pPr>
            <a:endParaRPr dirty="0"/>
          </a:p>
        </p:txBody>
      </p:sp>
    </p:spTree>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Design">
      <a:majorFont>
        <a:latin typeface="Helvetica"/>
        <a:ea typeface="Helvetica"/>
        <a:cs typeface="Helvetica"/>
      </a:majorFont>
      <a:minorFont>
        <a:latin typeface="Calibri"/>
        <a:ea typeface="Calibri"/>
        <a:cs typeface="Calibri"/>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Design">
      <a:majorFont>
        <a:latin typeface="Helvetica"/>
        <a:ea typeface="Helvetica"/>
        <a:cs typeface="Helvetica"/>
      </a:majorFont>
      <a:minorFont>
        <a:latin typeface="Calibri"/>
        <a:ea typeface="Calibri"/>
        <a:cs typeface="Calibri"/>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1774</TotalTime>
  <Words>1717</Words>
  <Application>Microsoft Office PowerPoint</Application>
  <PresentationFormat>On-screen Show (4:3)</PresentationFormat>
  <Paragraphs>196</Paragraphs>
  <Slides>32</Slides>
  <Notes>0</Notes>
  <HiddenSlides>5</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Helvetica Neue</vt:lpstr>
      <vt:lpstr>Trebuchet MS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RR CS 7D JEEVANA R HEGDE</cp:lastModifiedBy>
  <cp:revision>487</cp:revision>
  <dcterms:modified xsi:type="dcterms:W3CDTF">2020-10-22T08:02:09Z</dcterms:modified>
</cp:coreProperties>
</file>